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8" r:id="rId2"/>
    <p:sldId id="332" r:id="rId3"/>
    <p:sldId id="348" r:id="rId4"/>
    <p:sldId id="349" r:id="rId5"/>
    <p:sldId id="350" r:id="rId6"/>
    <p:sldId id="351" r:id="rId7"/>
    <p:sldId id="352" r:id="rId8"/>
    <p:sldId id="353" r:id="rId9"/>
    <p:sldId id="354" r:id="rId10"/>
    <p:sldId id="355" r:id="rId11"/>
    <p:sldId id="356" r:id="rId12"/>
    <p:sldId id="357" r:id="rId13"/>
    <p:sldId id="358" r:id="rId14"/>
    <p:sldId id="359" r:id="rId15"/>
    <p:sldId id="360" r:id="rId16"/>
    <p:sldId id="361" r:id="rId17"/>
    <p:sldId id="362" r:id="rId18"/>
    <p:sldId id="363" r:id="rId19"/>
    <p:sldId id="364" r:id="rId20"/>
    <p:sldId id="365" r:id="rId21"/>
    <p:sldId id="36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FACA5-0572-4BB8-90F2-6EB36E9D6C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65187CD4-9A16-43E4-9E51-510C9EF844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7131149C-2015-4AA0-A1F1-6D69D177E6FC}"/>
              </a:ext>
            </a:extLst>
          </p:cNvPr>
          <p:cNvSpPr>
            <a:spLocks noGrp="1"/>
          </p:cNvSpPr>
          <p:nvPr>
            <p:ph type="dt" sz="half" idx="10"/>
          </p:nvPr>
        </p:nvSpPr>
        <p:spPr/>
        <p:txBody>
          <a:bodyPr/>
          <a:lstStyle/>
          <a:p>
            <a:fld id="{150EFC21-5959-426F-A749-B0AA82C129A8}" type="datetimeFigureOut">
              <a:rPr lang="en-IN" smtClean="0"/>
              <a:t>26-09-2022</a:t>
            </a:fld>
            <a:endParaRPr lang="en-IN"/>
          </a:p>
        </p:txBody>
      </p:sp>
      <p:sp>
        <p:nvSpPr>
          <p:cNvPr id="5" name="Footer Placeholder 4">
            <a:extLst>
              <a:ext uri="{FF2B5EF4-FFF2-40B4-BE49-F238E27FC236}">
                <a16:creationId xmlns:a16="http://schemas.microsoft.com/office/drawing/2014/main" id="{F9708CA2-8EEF-40A8-9832-B486D48F5CC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C2615C61-67B3-4DCA-AD30-3377E3FA34B5}"/>
              </a:ext>
            </a:extLst>
          </p:cNvPr>
          <p:cNvSpPr>
            <a:spLocks noGrp="1"/>
          </p:cNvSpPr>
          <p:nvPr>
            <p:ph type="sldNum" sz="quarter" idx="12"/>
          </p:nvPr>
        </p:nvSpPr>
        <p:spPr/>
        <p:txBody>
          <a:bodyPr/>
          <a:lstStyle/>
          <a:p>
            <a:fld id="{15191C36-19D1-4040-9126-F64E2FAEEAF0}" type="slidenum">
              <a:rPr lang="en-IN" smtClean="0"/>
              <a:t>‹#›</a:t>
            </a:fld>
            <a:endParaRPr lang="en-IN"/>
          </a:p>
        </p:txBody>
      </p:sp>
    </p:spTree>
    <p:extLst>
      <p:ext uri="{BB962C8B-B14F-4D97-AF65-F5344CB8AC3E}">
        <p14:creationId xmlns:p14="http://schemas.microsoft.com/office/powerpoint/2010/main" val="2485248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CA46F-9945-4FC1-9B4F-65250687E8E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E2B607C-1586-47C2-A1C6-55AF315E27E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7555FEC-D850-46AC-AEDF-013795235CFF}"/>
              </a:ext>
            </a:extLst>
          </p:cNvPr>
          <p:cNvSpPr>
            <a:spLocks noGrp="1"/>
          </p:cNvSpPr>
          <p:nvPr>
            <p:ph type="dt" sz="half" idx="10"/>
          </p:nvPr>
        </p:nvSpPr>
        <p:spPr/>
        <p:txBody>
          <a:bodyPr/>
          <a:lstStyle/>
          <a:p>
            <a:fld id="{150EFC21-5959-426F-A749-B0AA82C129A8}" type="datetimeFigureOut">
              <a:rPr lang="en-IN" smtClean="0"/>
              <a:t>26-09-2022</a:t>
            </a:fld>
            <a:endParaRPr lang="en-IN"/>
          </a:p>
        </p:txBody>
      </p:sp>
      <p:sp>
        <p:nvSpPr>
          <p:cNvPr id="5" name="Footer Placeholder 4">
            <a:extLst>
              <a:ext uri="{FF2B5EF4-FFF2-40B4-BE49-F238E27FC236}">
                <a16:creationId xmlns:a16="http://schemas.microsoft.com/office/drawing/2014/main" id="{0E2ACC4E-F11F-464B-917B-FC1D16BC131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2F5E7AE-0B28-4782-807C-7DAEA490AD52}"/>
              </a:ext>
            </a:extLst>
          </p:cNvPr>
          <p:cNvSpPr>
            <a:spLocks noGrp="1"/>
          </p:cNvSpPr>
          <p:nvPr>
            <p:ph type="sldNum" sz="quarter" idx="12"/>
          </p:nvPr>
        </p:nvSpPr>
        <p:spPr/>
        <p:txBody>
          <a:bodyPr/>
          <a:lstStyle/>
          <a:p>
            <a:fld id="{15191C36-19D1-4040-9126-F64E2FAEEAF0}" type="slidenum">
              <a:rPr lang="en-IN" smtClean="0"/>
              <a:t>‹#›</a:t>
            </a:fld>
            <a:endParaRPr lang="en-IN"/>
          </a:p>
        </p:txBody>
      </p:sp>
    </p:spTree>
    <p:extLst>
      <p:ext uri="{BB962C8B-B14F-4D97-AF65-F5344CB8AC3E}">
        <p14:creationId xmlns:p14="http://schemas.microsoft.com/office/powerpoint/2010/main" val="3503736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6DE3AC-263B-4212-A561-DC126D9C8F8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EDB22C9-4725-4D44-AB93-8815D2FCB34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65D07DA-C73D-48E1-B01A-A876570A5B1E}"/>
              </a:ext>
            </a:extLst>
          </p:cNvPr>
          <p:cNvSpPr>
            <a:spLocks noGrp="1"/>
          </p:cNvSpPr>
          <p:nvPr>
            <p:ph type="dt" sz="half" idx="10"/>
          </p:nvPr>
        </p:nvSpPr>
        <p:spPr/>
        <p:txBody>
          <a:bodyPr/>
          <a:lstStyle/>
          <a:p>
            <a:fld id="{150EFC21-5959-426F-A749-B0AA82C129A8}" type="datetimeFigureOut">
              <a:rPr lang="en-IN" smtClean="0"/>
              <a:t>26-09-2022</a:t>
            </a:fld>
            <a:endParaRPr lang="en-IN"/>
          </a:p>
        </p:txBody>
      </p:sp>
      <p:sp>
        <p:nvSpPr>
          <p:cNvPr id="5" name="Footer Placeholder 4">
            <a:extLst>
              <a:ext uri="{FF2B5EF4-FFF2-40B4-BE49-F238E27FC236}">
                <a16:creationId xmlns:a16="http://schemas.microsoft.com/office/drawing/2014/main" id="{6CFC86B6-81C6-4D29-B9E5-4B0B7543619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F60E0F9-7FB5-4BDA-9CCB-EB0A48F61A21}"/>
              </a:ext>
            </a:extLst>
          </p:cNvPr>
          <p:cNvSpPr>
            <a:spLocks noGrp="1"/>
          </p:cNvSpPr>
          <p:nvPr>
            <p:ph type="sldNum" sz="quarter" idx="12"/>
          </p:nvPr>
        </p:nvSpPr>
        <p:spPr/>
        <p:txBody>
          <a:bodyPr/>
          <a:lstStyle/>
          <a:p>
            <a:fld id="{15191C36-19D1-4040-9126-F64E2FAEEAF0}" type="slidenum">
              <a:rPr lang="en-IN" smtClean="0"/>
              <a:t>‹#›</a:t>
            </a:fld>
            <a:endParaRPr lang="en-IN"/>
          </a:p>
        </p:txBody>
      </p:sp>
    </p:spTree>
    <p:extLst>
      <p:ext uri="{BB962C8B-B14F-4D97-AF65-F5344CB8AC3E}">
        <p14:creationId xmlns:p14="http://schemas.microsoft.com/office/powerpoint/2010/main" val="2975659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A9820-1615-44B8-A1BE-C63A6B87842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97D1206-B672-450E-A9ED-969F2054CC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6564F19-051F-42F1-A8E0-E12BDC719FBF}"/>
              </a:ext>
            </a:extLst>
          </p:cNvPr>
          <p:cNvSpPr>
            <a:spLocks noGrp="1"/>
          </p:cNvSpPr>
          <p:nvPr>
            <p:ph type="dt" sz="half" idx="10"/>
          </p:nvPr>
        </p:nvSpPr>
        <p:spPr/>
        <p:txBody>
          <a:bodyPr/>
          <a:lstStyle/>
          <a:p>
            <a:fld id="{150EFC21-5959-426F-A749-B0AA82C129A8}" type="datetimeFigureOut">
              <a:rPr lang="en-IN" smtClean="0"/>
              <a:t>26-09-2022</a:t>
            </a:fld>
            <a:endParaRPr lang="en-IN"/>
          </a:p>
        </p:txBody>
      </p:sp>
      <p:sp>
        <p:nvSpPr>
          <p:cNvPr id="5" name="Footer Placeholder 4">
            <a:extLst>
              <a:ext uri="{FF2B5EF4-FFF2-40B4-BE49-F238E27FC236}">
                <a16:creationId xmlns:a16="http://schemas.microsoft.com/office/drawing/2014/main" id="{B7A5FF43-368B-49AF-BE19-3351245675B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700ADDE-A5A1-42E7-8FA1-B07E9B1767BA}"/>
              </a:ext>
            </a:extLst>
          </p:cNvPr>
          <p:cNvSpPr>
            <a:spLocks noGrp="1"/>
          </p:cNvSpPr>
          <p:nvPr>
            <p:ph type="sldNum" sz="quarter" idx="12"/>
          </p:nvPr>
        </p:nvSpPr>
        <p:spPr/>
        <p:txBody>
          <a:bodyPr/>
          <a:lstStyle/>
          <a:p>
            <a:fld id="{15191C36-19D1-4040-9126-F64E2FAEEAF0}" type="slidenum">
              <a:rPr lang="en-IN" smtClean="0"/>
              <a:t>‹#›</a:t>
            </a:fld>
            <a:endParaRPr lang="en-IN"/>
          </a:p>
        </p:txBody>
      </p:sp>
    </p:spTree>
    <p:extLst>
      <p:ext uri="{BB962C8B-B14F-4D97-AF65-F5344CB8AC3E}">
        <p14:creationId xmlns:p14="http://schemas.microsoft.com/office/powerpoint/2010/main" val="3939327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D30F9-19F2-44D5-A786-4476A77EF3C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7079424F-0E2D-4ED9-913F-B35FFA5B35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058673-9F14-4577-A4B0-FB21CDDEB58D}"/>
              </a:ext>
            </a:extLst>
          </p:cNvPr>
          <p:cNvSpPr>
            <a:spLocks noGrp="1"/>
          </p:cNvSpPr>
          <p:nvPr>
            <p:ph type="dt" sz="half" idx="10"/>
          </p:nvPr>
        </p:nvSpPr>
        <p:spPr/>
        <p:txBody>
          <a:bodyPr/>
          <a:lstStyle/>
          <a:p>
            <a:fld id="{150EFC21-5959-426F-A749-B0AA82C129A8}" type="datetimeFigureOut">
              <a:rPr lang="en-IN" smtClean="0"/>
              <a:t>26-09-2022</a:t>
            </a:fld>
            <a:endParaRPr lang="en-IN"/>
          </a:p>
        </p:txBody>
      </p:sp>
      <p:sp>
        <p:nvSpPr>
          <p:cNvPr id="5" name="Footer Placeholder 4">
            <a:extLst>
              <a:ext uri="{FF2B5EF4-FFF2-40B4-BE49-F238E27FC236}">
                <a16:creationId xmlns:a16="http://schemas.microsoft.com/office/drawing/2014/main" id="{77C3F335-E4FC-453C-A585-31B13F3D763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C83B1A7-A33A-4432-A71C-35C9328D0525}"/>
              </a:ext>
            </a:extLst>
          </p:cNvPr>
          <p:cNvSpPr>
            <a:spLocks noGrp="1"/>
          </p:cNvSpPr>
          <p:nvPr>
            <p:ph type="sldNum" sz="quarter" idx="12"/>
          </p:nvPr>
        </p:nvSpPr>
        <p:spPr/>
        <p:txBody>
          <a:bodyPr/>
          <a:lstStyle/>
          <a:p>
            <a:fld id="{15191C36-19D1-4040-9126-F64E2FAEEAF0}" type="slidenum">
              <a:rPr lang="en-IN" smtClean="0"/>
              <a:t>‹#›</a:t>
            </a:fld>
            <a:endParaRPr lang="en-IN"/>
          </a:p>
        </p:txBody>
      </p:sp>
    </p:spTree>
    <p:extLst>
      <p:ext uri="{BB962C8B-B14F-4D97-AF65-F5344CB8AC3E}">
        <p14:creationId xmlns:p14="http://schemas.microsoft.com/office/powerpoint/2010/main" val="3290014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BE15C-FD40-45F8-871C-E66A4238B1FA}"/>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CD10506-4CD8-45E3-829B-D80C426F91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681EE57B-9EEC-4F41-99C7-C7FCC438CEC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35E77DE6-A2AF-4EDA-99DF-0585770881EF}"/>
              </a:ext>
            </a:extLst>
          </p:cNvPr>
          <p:cNvSpPr>
            <a:spLocks noGrp="1"/>
          </p:cNvSpPr>
          <p:nvPr>
            <p:ph type="dt" sz="half" idx="10"/>
          </p:nvPr>
        </p:nvSpPr>
        <p:spPr/>
        <p:txBody>
          <a:bodyPr/>
          <a:lstStyle/>
          <a:p>
            <a:fld id="{150EFC21-5959-426F-A749-B0AA82C129A8}" type="datetimeFigureOut">
              <a:rPr lang="en-IN" smtClean="0"/>
              <a:t>26-09-2022</a:t>
            </a:fld>
            <a:endParaRPr lang="en-IN"/>
          </a:p>
        </p:txBody>
      </p:sp>
      <p:sp>
        <p:nvSpPr>
          <p:cNvPr id="6" name="Footer Placeholder 5">
            <a:extLst>
              <a:ext uri="{FF2B5EF4-FFF2-40B4-BE49-F238E27FC236}">
                <a16:creationId xmlns:a16="http://schemas.microsoft.com/office/drawing/2014/main" id="{88440D12-2291-4B09-A54F-3D497018B87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C247684-3F15-4B11-A04C-1DF8DA08C0B9}"/>
              </a:ext>
            </a:extLst>
          </p:cNvPr>
          <p:cNvSpPr>
            <a:spLocks noGrp="1"/>
          </p:cNvSpPr>
          <p:nvPr>
            <p:ph type="sldNum" sz="quarter" idx="12"/>
          </p:nvPr>
        </p:nvSpPr>
        <p:spPr/>
        <p:txBody>
          <a:bodyPr/>
          <a:lstStyle/>
          <a:p>
            <a:fld id="{15191C36-19D1-4040-9126-F64E2FAEEAF0}" type="slidenum">
              <a:rPr lang="en-IN" smtClean="0"/>
              <a:t>‹#›</a:t>
            </a:fld>
            <a:endParaRPr lang="en-IN"/>
          </a:p>
        </p:txBody>
      </p:sp>
    </p:spTree>
    <p:extLst>
      <p:ext uri="{BB962C8B-B14F-4D97-AF65-F5344CB8AC3E}">
        <p14:creationId xmlns:p14="http://schemas.microsoft.com/office/powerpoint/2010/main" val="993324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2FE2B-E5D6-4C04-AD9E-5E06087497F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BEEB931-DA9C-4946-92B1-2C206696D7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C175ECD-10A6-4D19-A779-F8B3A261FEC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755580C-61CE-4D3F-8145-3F1122D861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7CA0A6-F2DD-43C9-88E6-7A658BA0387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DF337089-AFDF-404C-85B6-F361E7F191D9}"/>
              </a:ext>
            </a:extLst>
          </p:cNvPr>
          <p:cNvSpPr>
            <a:spLocks noGrp="1"/>
          </p:cNvSpPr>
          <p:nvPr>
            <p:ph type="dt" sz="half" idx="10"/>
          </p:nvPr>
        </p:nvSpPr>
        <p:spPr/>
        <p:txBody>
          <a:bodyPr/>
          <a:lstStyle/>
          <a:p>
            <a:fld id="{150EFC21-5959-426F-A749-B0AA82C129A8}" type="datetimeFigureOut">
              <a:rPr lang="en-IN" smtClean="0"/>
              <a:t>26-09-2022</a:t>
            </a:fld>
            <a:endParaRPr lang="en-IN"/>
          </a:p>
        </p:txBody>
      </p:sp>
      <p:sp>
        <p:nvSpPr>
          <p:cNvPr id="8" name="Footer Placeholder 7">
            <a:extLst>
              <a:ext uri="{FF2B5EF4-FFF2-40B4-BE49-F238E27FC236}">
                <a16:creationId xmlns:a16="http://schemas.microsoft.com/office/drawing/2014/main" id="{A4678778-D483-4C80-99BF-B67C9631A33A}"/>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A1CA7BE5-0921-495E-9C71-7E6723E1666F}"/>
              </a:ext>
            </a:extLst>
          </p:cNvPr>
          <p:cNvSpPr>
            <a:spLocks noGrp="1"/>
          </p:cNvSpPr>
          <p:nvPr>
            <p:ph type="sldNum" sz="quarter" idx="12"/>
          </p:nvPr>
        </p:nvSpPr>
        <p:spPr/>
        <p:txBody>
          <a:bodyPr/>
          <a:lstStyle/>
          <a:p>
            <a:fld id="{15191C36-19D1-4040-9126-F64E2FAEEAF0}" type="slidenum">
              <a:rPr lang="en-IN" smtClean="0"/>
              <a:t>‹#›</a:t>
            </a:fld>
            <a:endParaRPr lang="en-IN"/>
          </a:p>
        </p:txBody>
      </p:sp>
    </p:spTree>
    <p:extLst>
      <p:ext uri="{BB962C8B-B14F-4D97-AF65-F5344CB8AC3E}">
        <p14:creationId xmlns:p14="http://schemas.microsoft.com/office/powerpoint/2010/main" val="175222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AC21A-17A6-4B46-B83D-4158A941844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E2679BC-6F0E-4F93-BEEC-E61E36B5FD8E}"/>
              </a:ext>
            </a:extLst>
          </p:cNvPr>
          <p:cNvSpPr>
            <a:spLocks noGrp="1"/>
          </p:cNvSpPr>
          <p:nvPr>
            <p:ph type="dt" sz="half" idx="10"/>
          </p:nvPr>
        </p:nvSpPr>
        <p:spPr/>
        <p:txBody>
          <a:bodyPr/>
          <a:lstStyle/>
          <a:p>
            <a:fld id="{150EFC21-5959-426F-A749-B0AA82C129A8}" type="datetimeFigureOut">
              <a:rPr lang="en-IN" smtClean="0"/>
              <a:t>26-09-2022</a:t>
            </a:fld>
            <a:endParaRPr lang="en-IN"/>
          </a:p>
        </p:txBody>
      </p:sp>
      <p:sp>
        <p:nvSpPr>
          <p:cNvPr id="4" name="Footer Placeholder 3">
            <a:extLst>
              <a:ext uri="{FF2B5EF4-FFF2-40B4-BE49-F238E27FC236}">
                <a16:creationId xmlns:a16="http://schemas.microsoft.com/office/drawing/2014/main" id="{C313A1AE-ED4C-4842-8E86-4FAAC39A6D4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EC5F724D-0E61-4E9B-A09A-D8A3519CFF8E}"/>
              </a:ext>
            </a:extLst>
          </p:cNvPr>
          <p:cNvSpPr>
            <a:spLocks noGrp="1"/>
          </p:cNvSpPr>
          <p:nvPr>
            <p:ph type="sldNum" sz="quarter" idx="12"/>
          </p:nvPr>
        </p:nvSpPr>
        <p:spPr/>
        <p:txBody>
          <a:bodyPr/>
          <a:lstStyle/>
          <a:p>
            <a:fld id="{15191C36-19D1-4040-9126-F64E2FAEEAF0}" type="slidenum">
              <a:rPr lang="en-IN" smtClean="0"/>
              <a:t>‹#›</a:t>
            </a:fld>
            <a:endParaRPr lang="en-IN"/>
          </a:p>
        </p:txBody>
      </p:sp>
    </p:spTree>
    <p:extLst>
      <p:ext uri="{BB962C8B-B14F-4D97-AF65-F5344CB8AC3E}">
        <p14:creationId xmlns:p14="http://schemas.microsoft.com/office/powerpoint/2010/main" val="728312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A77E5A-4AD6-4C58-86A2-9602651E15B5}"/>
              </a:ext>
            </a:extLst>
          </p:cNvPr>
          <p:cNvSpPr>
            <a:spLocks noGrp="1"/>
          </p:cNvSpPr>
          <p:nvPr>
            <p:ph type="dt" sz="half" idx="10"/>
          </p:nvPr>
        </p:nvSpPr>
        <p:spPr/>
        <p:txBody>
          <a:bodyPr/>
          <a:lstStyle/>
          <a:p>
            <a:fld id="{150EFC21-5959-426F-A749-B0AA82C129A8}" type="datetimeFigureOut">
              <a:rPr lang="en-IN" smtClean="0"/>
              <a:t>26-09-2022</a:t>
            </a:fld>
            <a:endParaRPr lang="en-IN"/>
          </a:p>
        </p:txBody>
      </p:sp>
      <p:sp>
        <p:nvSpPr>
          <p:cNvPr id="3" name="Footer Placeholder 2">
            <a:extLst>
              <a:ext uri="{FF2B5EF4-FFF2-40B4-BE49-F238E27FC236}">
                <a16:creationId xmlns:a16="http://schemas.microsoft.com/office/drawing/2014/main" id="{29188562-7AF3-43E5-B5AF-2B9EA336BDD2}"/>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C5E4D12C-CCA4-4901-B06E-68F641CA4618}"/>
              </a:ext>
            </a:extLst>
          </p:cNvPr>
          <p:cNvSpPr>
            <a:spLocks noGrp="1"/>
          </p:cNvSpPr>
          <p:nvPr>
            <p:ph type="sldNum" sz="quarter" idx="12"/>
          </p:nvPr>
        </p:nvSpPr>
        <p:spPr/>
        <p:txBody>
          <a:bodyPr/>
          <a:lstStyle/>
          <a:p>
            <a:fld id="{15191C36-19D1-4040-9126-F64E2FAEEAF0}" type="slidenum">
              <a:rPr lang="en-IN" smtClean="0"/>
              <a:t>‹#›</a:t>
            </a:fld>
            <a:endParaRPr lang="en-IN"/>
          </a:p>
        </p:txBody>
      </p:sp>
    </p:spTree>
    <p:extLst>
      <p:ext uri="{BB962C8B-B14F-4D97-AF65-F5344CB8AC3E}">
        <p14:creationId xmlns:p14="http://schemas.microsoft.com/office/powerpoint/2010/main" val="2812435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3A775-FDDB-4033-BAA8-31277063F2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A116B041-B7B7-4D1A-AD3E-1110E74D1D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C4C50205-047C-4C4A-A875-34B0B9E6D2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417326-583F-4C0E-8F64-EDEE0D4B5A5A}"/>
              </a:ext>
            </a:extLst>
          </p:cNvPr>
          <p:cNvSpPr>
            <a:spLocks noGrp="1"/>
          </p:cNvSpPr>
          <p:nvPr>
            <p:ph type="dt" sz="half" idx="10"/>
          </p:nvPr>
        </p:nvSpPr>
        <p:spPr/>
        <p:txBody>
          <a:bodyPr/>
          <a:lstStyle/>
          <a:p>
            <a:fld id="{150EFC21-5959-426F-A749-B0AA82C129A8}" type="datetimeFigureOut">
              <a:rPr lang="en-IN" smtClean="0"/>
              <a:t>26-09-2022</a:t>
            </a:fld>
            <a:endParaRPr lang="en-IN"/>
          </a:p>
        </p:txBody>
      </p:sp>
      <p:sp>
        <p:nvSpPr>
          <p:cNvPr id="6" name="Footer Placeholder 5">
            <a:extLst>
              <a:ext uri="{FF2B5EF4-FFF2-40B4-BE49-F238E27FC236}">
                <a16:creationId xmlns:a16="http://schemas.microsoft.com/office/drawing/2014/main" id="{8537A857-17C9-4106-8790-A2C8328FECB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ED40957-79C9-4535-AB71-B9A7C645808C}"/>
              </a:ext>
            </a:extLst>
          </p:cNvPr>
          <p:cNvSpPr>
            <a:spLocks noGrp="1"/>
          </p:cNvSpPr>
          <p:nvPr>
            <p:ph type="sldNum" sz="quarter" idx="12"/>
          </p:nvPr>
        </p:nvSpPr>
        <p:spPr/>
        <p:txBody>
          <a:bodyPr/>
          <a:lstStyle/>
          <a:p>
            <a:fld id="{15191C36-19D1-4040-9126-F64E2FAEEAF0}" type="slidenum">
              <a:rPr lang="en-IN" smtClean="0"/>
              <a:t>‹#›</a:t>
            </a:fld>
            <a:endParaRPr lang="en-IN"/>
          </a:p>
        </p:txBody>
      </p:sp>
    </p:spTree>
    <p:extLst>
      <p:ext uri="{BB962C8B-B14F-4D97-AF65-F5344CB8AC3E}">
        <p14:creationId xmlns:p14="http://schemas.microsoft.com/office/powerpoint/2010/main" val="126542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4940E-4397-4C43-A52C-1BFCD16D7C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AAC60353-853D-4599-9097-16D5D11C43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F53BF80F-BA5F-4998-8F42-50AAC456AC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0C0388-92FD-4100-8066-6AE90B8A6AB2}"/>
              </a:ext>
            </a:extLst>
          </p:cNvPr>
          <p:cNvSpPr>
            <a:spLocks noGrp="1"/>
          </p:cNvSpPr>
          <p:nvPr>
            <p:ph type="dt" sz="half" idx="10"/>
          </p:nvPr>
        </p:nvSpPr>
        <p:spPr/>
        <p:txBody>
          <a:bodyPr/>
          <a:lstStyle/>
          <a:p>
            <a:fld id="{150EFC21-5959-426F-A749-B0AA82C129A8}" type="datetimeFigureOut">
              <a:rPr lang="en-IN" smtClean="0"/>
              <a:t>26-09-2022</a:t>
            </a:fld>
            <a:endParaRPr lang="en-IN"/>
          </a:p>
        </p:txBody>
      </p:sp>
      <p:sp>
        <p:nvSpPr>
          <p:cNvPr id="6" name="Footer Placeholder 5">
            <a:extLst>
              <a:ext uri="{FF2B5EF4-FFF2-40B4-BE49-F238E27FC236}">
                <a16:creationId xmlns:a16="http://schemas.microsoft.com/office/drawing/2014/main" id="{11238A2C-3D4F-4E2D-AFD0-2CFBF4A900B4}"/>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0391DF4A-3A90-45F2-ADAB-1B09ADBF7F63}"/>
              </a:ext>
            </a:extLst>
          </p:cNvPr>
          <p:cNvSpPr>
            <a:spLocks noGrp="1"/>
          </p:cNvSpPr>
          <p:nvPr>
            <p:ph type="sldNum" sz="quarter" idx="12"/>
          </p:nvPr>
        </p:nvSpPr>
        <p:spPr/>
        <p:txBody>
          <a:bodyPr/>
          <a:lstStyle/>
          <a:p>
            <a:fld id="{15191C36-19D1-4040-9126-F64E2FAEEAF0}" type="slidenum">
              <a:rPr lang="en-IN" smtClean="0"/>
              <a:t>‹#›</a:t>
            </a:fld>
            <a:endParaRPr lang="en-IN"/>
          </a:p>
        </p:txBody>
      </p:sp>
    </p:spTree>
    <p:extLst>
      <p:ext uri="{BB962C8B-B14F-4D97-AF65-F5344CB8AC3E}">
        <p14:creationId xmlns:p14="http://schemas.microsoft.com/office/powerpoint/2010/main" val="631532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B335F4-ED01-4D77-B3D0-9CB3F12BF5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84F4DADC-E93B-44A1-B39C-9AA21A1942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F68DC23-4E38-40A8-BADD-E44130F803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0EFC21-5959-426F-A749-B0AA82C129A8}" type="datetimeFigureOut">
              <a:rPr lang="en-IN" smtClean="0"/>
              <a:t>26-09-2022</a:t>
            </a:fld>
            <a:endParaRPr lang="en-IN"/>
          </a:p>
        </p:txBody>
      </p:sp>
      <p:sp>
        <p:nvSpPr>
          <p:cNvPr id="5" name="Footer Placeholder 4">
            <a:extLst>
              <a:ext uri="{FF2B5EF4-FFF2-40B4-BE49-F238E27FC236}">
                <a16:creationId xmlns:a16="http://schemas.microsoft.com/office/drawing/2014/main" id="{69C2C0BD-83FA-4A5D-B704-AE4F063AA7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B4782434-1053-4471-899C-E97A442427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191C36-19D1-4040-9126-F64E2FAEEAF0}" type="slidenum">
              <a:rPr lang="en-IN" smtClean="0"/>
              <a:t>‹#›</a:t>
            </a:fld>
            <a:endParaRPr lang="en-IN"/>
          </a:p>
        </p:txBody>
      </p:sp>
    </p:spTree>
    <p:extLst>
      <p:ext uri="{BB962C8B-B14F-4D97-AF65-F5344CB8AC3E}">
        <p14:creationId xmlns:p14="http://schemas.microsoft.com/office/powerpoint/2010/main" val="10819775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71D920-09B2-41A0-B007-05C1E0DB3026}"/>
              </a:ext>
            </a:extLst>
          </p:cNvPr>
          <p:cNvSpPr txBox="1"/>
          <p:nvPr/>
        </p:nvSpPr>
        <p:spPr>
          <a:xfrm>
            <a:off x="1156446" y="363071"/>
            <a:ext cx="10838329" cy="2308324"/>
          </a:xfrm>
          <a:prstGeom prst="rect">
            <a:avLst/>
          </a:prstGeom>
          <a:noFill/>
        </p:spPr>
        <p:txBody>
          <a:bodyPr wrap="square">
            <a:spAutoFit/>
          </a:bodyPr>
          <a:lstStyle/>
          <a:p>
            <a:pPr algn="ctr"/>
            <a:r>
              <a:rPr lang="en-IN" sz="2400" b="1" u="sng" dirty="0">
                <a:latin typeface="Times New Roman" panose="02020603050405020304" pitchFamily="18" charset="0"/>
                <a:cs typeface="Times New Roman" panose="02020603050405020304" pitchFamily="18" charset="0"/>
              </a:rPr>
              <a:t>RUNGTA COLLEGE OF DENTAL SCIENCES AND RESEARCH</a:t>
            </a:r>
          </a:p>
          <a:p>
            <a:pPr algn="ctr"/>
            <a:endParaRPr lang="en-IN" sz="2400" u="sng" dirty="0">
              <a:latin typeface="Times New Roman" panose="02020603050405020304" pitchFamily="18" charset="0"/>
              <a:cs typeface="Times New Roman" panose="02020603050405020304" pitchFamily="18" charset="0"/>
            </a:endParaRPr>
          </a:p>
          <a:p>
            <a:pPr algn="ctr"/>
            <a:r>
              <a:rPr lang="en-IN" sz="2400" u="sng" dirty="0">
                <a:latin typeface="Times New Roman" panose="02020603050405020304" pitchFamily="18" charset="0"/>
                <a:cs typeface="Times New Roman" panose="02020603050405020304" pitchFamily="18" charset="0"/>
              </a:rPr>
              <a:t>Dept of Prosthodontics</a:t>
            </a:r>
          </a:p>
          <a:p>
            <a:pPr algn="ctr"/>
            <a:endParaRPr lang="en-IN" sz="2400" u="sng" dirty="0">
              <a:latin typeface="Times New Roman" panose="02020603050405020304" pitchFamily="18" charset="0"/>
              <a:cs typeface="Times New Roman" panose="02020603050405020304" pitchFamily="18" charset="0"/>
            </a:endParaRPr>
          </a:p>
          <a:p>
            <a:pPr algn="ctr"/>
            <a:r>
              <a:rPr lang="en-IN" sz="2400" u="sng" dirty="0">
                <a:latin typeface="Times New Roman" panose="02020603050405020304" pitchFamily="18" charset="0"/>
                <a:cs typeface="Times New Roman" panose="02020603050405020304" pitchFamily="18" charset="0"/>
              </a:rPr>
              <a:t>3</a:t>
            </a:r>
            <a:r>
              <a:rPr lang="en-IN" sz="2400" u="sng" baseline="30000" dirty="0">
                <a:latin typeface="Times New Roman" panose="02020603050405020304" pitchFamily="18" charset="0"/>
                <a:cs typeface="Times New Roman" panose="02020603050405020304" pitchFamily="18" charset="0"/>
              </a:rPr>
              <a:t>rd</a:t>
            </a:r>
            <a:r>
              <a:rPr lang="en-IN" sz="2400" u="sng" dirty="0">
                <a:latin typeface="Times New Roman" panose="02020603050405020304" pitchFamily="18" charset="0"/>
                <a:cs typeface="Times New Roman" panose="02020603050405020304" pitchFamily="18" charset="0"/>
              </a:rPr>
              <a:t> Year BDS</a:t>
            </a:r>
          </a:p>
          <a:p>
            <a:pPr algn="ctr"/>
            <a:r>
              <a:rPr lang="en-IN" sz="2400" u="sng" dirty="0" err="1">
                <a:latin typeface="Times New Roman" panose="02020603050405020304" pitchFamily="18" charset="0"/>
                <a:cs typeface="Times New Roman" panose="02020603050405020304" pitchFamily="18" charset="0"/>
              </a:rPr>
              <a:t>Acrylization</a:t>
            </a:r>
            <a:r>
              <a:rPr lang="en-IN" sz="2400" u="sng" dirty="0">
                <a:latin typeface="Times New Roman" panose="02020603050405020304" pitchFamily="18" charset="0"/>
                <a:cs typeface="Times New Roman" panose="02020603050405020304" pitchFamily="18" charset="0"/>
              </a:rPr>
              <a:t> of Partial denture bases</a:t>
            </a:r>
          </a:p>
        </p:txBody>
      </p:sp>
      <p:sp>
        <p:nvSpPr>
          <p:cNvPr id="7" name="TextBox 6">
            <a:extLst>
              <a:ext uri="{FF2B5EF4-FFF2-40B4-BE49-F238E27FC236}">
                <a16:creationId xmlns:a16="http://schemas.microsoft.com/office/drawing/2014/main" id="{6662B70D-E490-408F-8CD9-E12675E107B0}"/>
              </a:ext>
            </a:extLst>
          </p:cNvPr>
          <p:cNvSpPr txBox="1"/>
          <p:nvPr/>
        </p:nvSpPr>
        <p:spPr>
          <a:xfrm>
            <a:off x="6096000" y="4011871"/>
            <a:ext cx="5629834" cy="2123658"/>
          </a:xfrm>
          <a:prstGeom prst="rect">
            <a:avLst/>
          </a:prstGeom>
          <a:noFill/>
        </p:spPr>
        <p:txBody>
          <a:bodyPr wrap="square">
            <a:spAutoFit/>
          </a:bodyPr>
          <a:lstStyle/>
          <a:p>
            <a:r>
              <a:rPr lang="en-IN" sz="2400" b="1" u="sng" dirty="0"/>
              <a:t>Presented By:</a:t>
            </a:r>
          </a:p>
          <a:p>
            <a:r>
              <a:rPr lang="en-IN" dirty="0"/>
              <a:t> </a:t>
            </a:r>
          </a:p>
          <a:p>
            <a:r>
              <a:rPr lang="en-IN" sz="2400" dirty="0" err="1"/>
              <a:t>Dr.Shilpi</a:t>
            </a:r>
            <a:r>
              <a:rPr lang="en-IN" sz="2400" dirty="0"/>
              <a:t> </a:t>
            </a:r>
            <a:r>
              <a:rPr lang="en-IN" sz="2400" dirty="0" err="1"/>
              <a:t>Karpathak</a:t>
            </a:r>
            <a:endParaRPr lang="en-IN" sz="2400" dirty="0"/>
          </a:p>
          <a:p>
            <a:r>
              <a:rPr lang="en-IN" sz="2400" dirty="0"/>
              <a:t>Professor</a:t>
            </a:r>
          </a:p>
          <a:p>
            <a:r>
              <a:rPr lang="en-IN" sz="2400" dirty="0"/>
              <a:t>Dept of Prosthodontics</a:t>
            </a:r>
          </a:p>
          <a:p>
            <a:endParaRPr lang="en-IN" dirty="0"/>
          </a:p>
        </p:txBody>
      </p:sp>
      <p:pic>
        <p:nvPicPr>
          <p:cNvPr id="6" name="Picture 5">
            <a:extLst>
              <a:ext uri="{FF2B5EF4-FFF2-40B4-BE49-F238E27FC236}">
                <a16:creationId xmlns:a16="http://schemas.microsoft.com/office/drawing/2014/main" id="{8C8BE9E1-A8E2-4E7D-B6C9-BD2B84A00953}"/>
              </a:ext>
            </a:extLst>
          </p:cNvPr>
          <p:cNvPicPr>
            <a:picLocks noChangeAspect="1"/>
          </p:cNvPicPr>
          <p:nvPr/>
        </p:nvPicPr>
        <p:blipFill rotWithShape="1">
          <a:blip r:embed="rId2">
            <a:extLst>
              <a:ext uri="{28A0092B-C50C-407E-A947-70E740481C1C}">
                <a14:useLocalDpi xmlns:a14="http://schemas.microsoft.com/office/drawing/2010/main" val="0"/>
              </a:ext>
            </a:extLst>
          </a:blip>
          <a:srcRect l="15781" r="15781"/>
          <a:stretch/>
        </p:blipFill>
        <p:spPr>
          <a:xfrm>
            <a:off x="312162" y="273069"/>
            <a:ext cx="996874" cy="1134626"/>
          </a:xfrm>
          <a:prstGeom prst="rect">
            <a:avLst/>
          </a:prstGeom>
        </p:spPr>
      </p:pic>
    </p:spTree>
    <p:extLst>
      <p:ext uri="{BB962C8B-B14F-4D97-AF65-F5344CB8AC3E}">
        <p14:creationId xmlns:p14="http://schemas.microsoft.com/office/powerpoint/2010/main" val="2660302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D92E5-1683-4B21-8AC0-884560AEF49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1954326-D78C-4A71-9FC0-5807A83B3313}"/>
              </a:ext>
            </a:extLst>
          </p:cNvPr>
          <p:cNvSpPr>
            <a:spLocks noGrp="1"/>
          </p:cNvSpPr>
          <p:nvPr>
            <p:ph idx="1"/>
          </p:nvPr>
        </p:nvSpPr>
        <p:spPr/>
        <p:txBody>
          <a:bodyPr>
            <a:normAutofit fontScale="77500" lnSpcReduction="20000"/>
          </a:bodyPr>
          <a:lstStyle/>
          <a:p>
            <a:pPr marL="0" indent="0">
              <a:buNone/>
            </a:pPr>
            <a:r>
              <a:rPr lang="en-US" dirty="0"/>
              <a:t>• This method results in reduced heat application and reduced tooth movement. </a:t>
            </a:r>
          </a:p>
          <a:p>
            <a:pPr marL="0" indent="0">
              <a:buNone/>
            </a:pPr>
            <a:r>
              <a:rPr lang="en-US" dirty="0"/>
              <a:t>If wax is melted and flowed onto the cast, the chances of tooth movement are significantly increased. </a:t>
            </a:r>
          </a:p>
          <a:p>
            <a:pPr marL="0" indent="0">
              <a:buNone/>
            </a:pPr>
            <a:r>
              <a:rPr lang="en-US" dirty="0"/>
              <a:t>3. Ensure that a minimum thickness of 2 mm is established for denture bases. Peripheries should exhibit gently rounded margins.</a:t>
            </a:r>
          </a:p>
          <a:p>
            <a:pPr marL="0" indent="0">
              <a:buNone/>
            </a:pPr>
            <a:r>
              <a:rPr lang="en-US" dirty="0"/>
              <a:t> 4. Establish the borders of tooth-supported segments approximately 5 mm apical to the adjacent gingival margins. Final shaping may be accomplished at the insertion appointment.</a:t>
            </a:r>
          </a:p>
          <a:p>
            <a:pPr marL="0" indent="0">
              <a:buNone/>
            </a:pPr>
            <a:r>
              <a:rPr lang="en-US" dirty="0"/>
              <a:t> 5. Refine buccal and lingual flanges to ensure the presence of appropriate convexities and concavities.</a:t>
            </a:r>
          </a:p>
          <a:p>
            <a:pPr marL="0" indent="0">
              <a:buNone/>
            </a:pPr>
            <a:r>
              <a:rPr lang="en-US" dirty="0"/>
              <a:t> 6. Create gingival contours that are consistent with those of the adjacent natural teeth.</a:t>
            </a:r>
          </a:p>
          <a:p>
            <a:pPr marL="0" indent="0">
              <a:buNone/>
            </a:pPr>
            <a:r>
              <a:rPr lang="en-US" dirty="0"/>
              <a:t> 7. Finish and polish wax surfaces. 8. Evaluate the occlusion to ensure that none of the teeth have moved during waxing procedures. Correct tooth arrangement as necessary</a:t>
            </a:r>
            <a:endParaRPr lang="en-IN" dirty="0"/>
          </a:p>
        </p:txBody>
      </p:sp>
    </p:spTree>
    <p:extLst>
      <p:ext uri="{BB962C8B-B14F-4D97-AF65-F5344CB8AC3E}">
        <p14:creationId xmlns:p14="http://schemas.microsoft.com/office/powerpoint/2010/main" val="1124836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088C6-CD82-42D7-8A48-ABF52536BF69}"/>
              </a:ext>
            </a:extLst>
          </p:cNvPr>
          <p:cNvSpPr>
            <a:spLocks noGrp="1"/>
          </p:cNvSpPr>
          <p:nvPr>
            <p:ph type="title"/>
          </p:nvPr>
        </p:nvSpPr>
        <p:spPr/>
        <p:txBody>
          <a:bodyPr/>
          <a:lstStyle/>
          <a:p>
            <a:r>
              <a:rPr lang="en-IN" dirty="0"/>
              <a:t>Split-</a:t>
            </a:r>
            <a:r>
              <a:rPr lang="en-IN" dirty="0" err="1"/>
              <a:t>mold</a:t>
            </a:r>
            <a:r>
              <a:rPr lang="en-IN" dirty="0"/>
              <a:t> investing</a:t>
            </a:r>
          </a:p>
        </p:txBody>
      </p:sp>
      <p:sp>
        <p:nvSpPr>
          <p:cNvPr id="3" name="Content Placeholder 2">
            <a:extLst>
              <a:ext uri="{FF2B5EF4-FFF2-40B4-BE49-F238E27FC236}">
                <a16:creationId xmlns:a16="http://schemas.microsoft.com/office/drawing/2014/main" id="{F481269E-BE38-49C4-9083-F046B3C86BEC}"/>
              </a:ext>
            </a:extLst>
          </p:cNvPr>
          <p:cNvSpPr>
            <a:spLocks noGrp="1"/>
          </p:cNvSpPr>
          <p:nvPr>
            <p:ph idx="1"/>
          </p:nvPr>
        </p:nvSpPr>
        <p:spPr/>
        <p:txBody>
          <a:bodyPr>
            <a:normAutofit fontScale="85000" lnSpcReduction="10000"/>
          </a:bodyPr>
          <a:lstStyle/>
          <a:p>
            <a:r>
              <a:rPr lang="en-US" dirty="0"/>
              <a:t>The purpose of investing the master cast and partial denture in dental stone is to provide a smooth, dense mold. </a:t>
            </a:r>
          </a:p>
          <a:p>
            <a:r>
              <a:rPr lang="en-US" dirty="0"/>
              <a:t>Following completion of the investment process, wax is eliminated from the mold, and acrylic resin is used to fill the resultant cavity.</a:t>
            </a:r>
          </a:p>
          <a:p>
            <a:r>
              <a:rPr lang="en-US" dirty="0"/>
              <a:t>As the resin is processed, some dimensional changes in the resin </a:t>
            </a:r>
            <a:r>
              <a:rPr lang="en-US" dirty="0" err="1"/>
              <a:t>occur.The</a:t>
            </a:r>
            <a:r>
              <a:rPr lang="en-US" dirty="0"/>
              <a:t> prosthesis is then recovered from the mold, adjusted, and prepared for delivery.</a:t>
            </a:r>
          </a:p>
          <a:p>
            <a:r>
              <a:rPr lang="en-US" dirty="0"/>
              <a:t> The investment process begins with a “split-mold” investment procedure. As the name implies, the completed mold contains the master cast and metal framework in one portion of a denture flask.</a:t>
            </a:r>
          </a:p>
          <a:p>
            <a:r>
              <a:rPr lang="en-US" dirty="0"/>
              <a:t>The artificial teeth are contained in the remaining portion of the denture flask. </a:t>
            </a:r>
          </a:p>
          <a:p>
            <a:r>
              <a:rPr lang="en-US" dirty="0"/>
              <a:t>Although this method of investing requires special care, it provides excellent results and is commonly used in removable partial denture construction.</a:t>
            </a:r>
            <a:endParaRPr lang="en-IN" dirty="0"/>
          </a:p>
        </p:txBody>
      </p:sp>
    </p:spTree>
    <p:extLst>
      <p:ext uri="{BB962C8B-B14F-4D97-AF65-F5344CB8AC3E}">
        <p14:creationId xmlns:p14="http://schemas.microsoft.com/office/powerpoint/2010/main" val="2175998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73A52-997D-414B-94D5-A616ACB729CA}"/>
              </a:ext>
            </a:extLst>
          </p:cNvPr>
          <p:cNvSpPr>
            <a:spLocks noGrp="1"/>
          </p:cNvSpPr>
          <p:nvPr>
            <p:ph type="title"/>
          </p:nvPr>
        </p:nvSpPr>
        <p:spPr/>
        <p:txBody>
          <a:bodyPr/>
          <a:lstStyle/>
          <a:p>
            <a:r>
              <a:rPr lang="en-IN" dirty="0"/>
              <a:t>Preparing flasks</a:t>
            </a:r>
          </a:p>
        </p:txBody>
      </p:sp>
      <p:sp>
        <p:nvSpPr>
          <p:cNvPr id="3" name="Content Placeholder 2">
            <a:extLst>
              <a:ext uri="{FF2B5EF4-FFF2-40B4-BE49-F238E27FC236}">
                <a16:creationId xmlns:a16="http://schemas.microsoft.com/office/drawing/2014/main" id="{C1D13BF0-399A-4924-B7DE-EDDE5AAA0E09}"/>
              </a:ext>
            </a:extLst>
          </p:cNvPr>
          <p:cNvSpPr>
            <a:spLocks noGrp="1"/>
          </p:cNvSpPr>
          <p:nvPr>
            <p:ph idx="1"/>
          </p:nvPr>
        </p:nvSpPr>
        <p:spPr/>
        <p:txBody>
          <a:bodyPr>
            <a:normAutofit fontScale="92500" lnSpcReduction="20000"/>
          </a:bodyPr>
          <a:lstStyle/>
          <a:p>
            <a:r>
              <a:rPr lang="en-US" dirty="0"/>
              <a:t>Denture flasks must be kept in good condition. This may be accomplished using common sense and a minimal amount of maintenance. Assembled flasks should not rock when forces are applied. </a:t>
            </a:r>
          </a:p>
          <a:p>
            <a:r>
              <a:rPr lang="en-US" dirty="0"/>
              <a:t>Unless there is solid metal-</a:t>
            </a:r>
            <a:r>
              <a:rPr lang="en-US" dirty="0" err="1"/>
              <a:t>tometal</a:t>
            </a:r>
            <a:r>
              <a:rPr lang="en-US" dirty="0"/>
              <a:t> contact between flask components, the forces applied to compress the resin may not be appropriately distributed. This may result in processing difficulties. As a result, denture flasks should be checked before each use. Flasks displaying a noticeable rock should be replaced. In addition to checking the flasks, a lubricant such as petroleum jelly should be applied periodically to the internal surfaces of each flask.</a:t>
            </a:r>
          </a:p>
          <a:p>
            <a:r>
              <a:rPr lang="en-US" dirty="0"/>
              <a:t>This prevents oxidation, which can alter the fit of these components. A thin film of petroleum jelly also should be placed on the internal surfaces of a flask before beginning the investment </a:t>
            </a:r>
            <a:r>
              <a:rPr lang="en-US" dirty="0" err="1"/>
              <a:t>process.This</a:t>
            </a:r>
            <a:r>
              <a:rPr lang="en-US" dirty="0"/>
              <a:t> prevents pitting of the flask’s surface and facilitates removal of the stone mold.</a:t>
            </a:r>
            <a:endParaRPr lang="en-IN" dirty="0"/>
          </a:p>
        </p:txBody>
      </p:sp>
    </p:spTree>
    <p:extLst>
      <p:ext uri="{BB962C8B-B14F-4D97-AF65-F5344CB8AC3E}">
        <p14:creationId xmlns:p14="http://schemas.microsoft.com/office/powerpoint/2010/main" val="66879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DF6E7-BE22-4ABB-800B-F489C6A9CD87}"/>
              </a:ext>
            </a:extLst>
          </p:cNvPr>
          <p:cNvSpPr>
            <a:spLocks noGrp="1"/>
          </p:cNvSpPr>
          <p:nvPr>
            <p:ph type="title"/>
          </p:nvPr>
        </p:nvSpPr>
        <p:spPr/>
        <p:txBody>
          <a:bodyPr/>
          <a:lstStyle/>
          <a:p>
            <a:r>
              <a:rPr lang="en-IN" dirty="0"/>
              <a:t>First investment layer</a:t>
            </a:r>
          </a:p>
        </p:txBody>
      </p:sp>
      <p:sp>
        <p:nvSpPr>
          <p:cNvPr id="3" name="Content Placeholder 2">
            <a:extLst>
              <a:ext uri="{FF2B5EF4-FFF2-40B4-BE49-F238E27FC236}">
                <a16:creationId xmlns:a16="http://schemas.microsoft.com/office/drawing/2014/main" id="{6489E574-AD12-4176-985B-0D631BCC9ABB}"/>
              </a:ext>
            </a:extLst>
          </p:cNvPr>
          <p:cNvSpPr>
            <a:spLocks noGrp="1"/>
          </p:cNvSpPr>
          <p:nvPr>
            <p:ph idx="1"/>
          </p:nvPr>
        </p:nvSpPr>
        <p:spPr/>
        <p:txBody>
          <a:bodyPr>
            <a:normAutofit lnSpcReduction="10000"/>
          </a:bodyPr>
          <a:lstStyle/>
          <a:p>
            <a:r>
              <a:rPr lang="en-US" dirty="0"/>
              <a:t>The investment process for a removable partial denture consists of four major </a:t>
            </a:r>
            <a:r>
              <a:rPr lang="en-US" dirty="0" err="1"/>
              <a:t>steps.The</a:t>
            </a:r>
            <a:r>
              <a:rPr lang="en-US" dirty="0"/>
              <a:t> first step or “pour” is similar to that used in the complete denture investment process. The base of the master cast is examined for roughness, irregularities, and voids. Bubbles or voids are filled with baseplate wax, and the surface of the cast is painted with gypsum separating </a:t>
            </a:r>
            <a:r>
              <a:rPr lang="en-US" dirty="0" err="1"/>
              <a:t>medium.Alternatively</a:t>
            </a:r>
            <a:r>
              <a:rPr lang="en-US" dirty="0"/>
              <a:t>, tinfoil may be adapted to the base of the cast. </a:t>
            </a:r>
          </a:p>
          <a:p>
            <a:r>
              <a:rPr lang="en-US" dirty="0"/>
              <a:t>It is important to note that lubricants such as petroleum jelly and silicone ointment should be avoided. These lubricants occupy space on the surface of a cast and permit movement of the cast within the mold. This may result in noticeable errors in the finished prosthesis</a:t>
            </a:r>
            <a:endParaRPr lang="en-IN" dirty="0"/>
          </a:p>
        </p:txBody>
      </p:sp>
    </p:spTree>
    <p:extLst>
      <p:ext uri="{BB962C8B-B14F-4D97-AF65-F5344CB8AC3E}">
        <p14:creationId xmlns:p14="http://schemas.microsoft.com/office/powerpoint/2010/main" val="3367518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0378F-3F30-4DBE-B224-A6F6FD251CEC}"/>
              </a:ext>
            </a:extLst>
          </p:cNvPr>
          <p:cNvSpPr>
            <a:spLocks noGrp="1"/>
          </p:cNvSpPr>
          <p:nvPr>
            <p:ph type="title"/>
          </p:nvPr>
        </p:nvSpPr>
        <p:spPr/>
        <p:txBody>
          <a:bodyPr/>
          <a:lstStyle/>
          <a:p>
            <a:r>
              <a:rPr lang="en-IN" dirty="0"/>
              <a:t>Second investment layer</a:t>
            </a:r>
          </a:p>
        </p:txBody>
      </p:sp>
      <p:sp>
        <p:nvSpPr>
          <p:cNvPr id="3" name="Content Placeholder 2">
            <a:extLst>
              <a:ext uri="{FF2B5EF4-FFF2-40B4-BE49-F238E27FC236}">
                <a16:creationId xmlns:a16="http://schemas.microsoft.com/office/drawing/2014/main" id="{9AA07D49-E4E6-40AC-B097-2A65B3D7BE15}"/>
              </a:ext>
            </a:extLst>
          </p:cNvPr>
          <p:cNvSpPr>
            <a:spLocks noGrp="1"/>
          </p:cNvSpPr>
          <p:nvPr>
            <p:ph idx="1"/>
          </p:nvPr>
        </p:nvSpPr>
        <p:spPr/>
        <p:txBody>
          <a:bodyPr/>
          <a:lstStyle/>
          <a:p>
            <a:r>
              <a:rPr lang="en-US" dirty="0"/>
              <a:t>The second mix also is made using a Type III or IV dental </a:t>
            </a:r>
            <a:r>
              <a:rPr lang="en-US" dirty="0" err="1"/>
              <a:t>stone.This</a:t>
            </a:r>
            <a:r>
              <a:rPr lang="en-US" dirty="0"/>
              <a:t> layer is molded over the master cast and metal framework, covering everything but the waxed denture bases and the denture teeth.</a:t>
            </a:r>
          </a:p>
          <a:p>
            <a:r>
              <a:rPr lang="en-US" dirty="0"/>
              <a:t> It is essential that no undercuts be present when the assembly is viewed from above. The second and third investment layers must separate cleanly following wax elimination. Any undercut in the second layer would prevent this and greatly complicate packing procedures.</a:t>
            </a:r>
            <a:endParaRPr lang="en-IN" dirty="0"/>
          </a:p>
        </p:txBody>
      </p:sp>
    </p:spTree>
    <p:extLst>
      <p:ext uri="{BB962C8B-B14F-4D97-AF65-F5344CB8AC3E}">
        <p14:creationId xmlns:p14="http://schemas.microsoft.com/office/powerpoint/2010/main" val="21800546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DB4BD-5CF9-4BD1-963E-28142BC9663A}"/>
              </a:ext>
            </a:extLst>
          </p:cNvPr>
          <p:cNvSpPr>
            <a:spLocks noGrp="1"/>
          </p:cNvSpPr>
          <p:nvPr>
            <p:ph type="title"/>
          </p:nvPr>
        </p:nvSpPr>
        <p:spPr/>
        <p:txBody>
          <a:bodyPr/>
          <a:lstStyle/>
          <a:p>
            <a:r>
              <a:rPr lang="en-US" dirty="0"/>
              <a:t>Third and fourth investment layers</a:t>
            </a:r>
            <a:endParaRPr lang="en-IN" dirty="0"/>
          </a:p>
        </p:txBody>
      </p:sp>
      <p:sp>
        <p:nvSpPr>
          <p:cNvPr id="3" name="Content Placeholder 2">
            <a:extLst>
              <a:ext uri="{FF2B5EF4-FFF2-40B4-BE49-F238E27FC236}">
                <a16:creationId xmlns:a16="http://schemas.microsoft.com/office/drawing/2014/main" id="{32013AF6-1077-429E-B800-291147C2A7CD}"/>
              </a:ext>
            </a:extLst>
          </p:cNvPr>
          <p:cNvSpPr>
            <a:spLocks noGrp="1"/>
          </p:cNvSpPr>
          <p:nvPr>
            <p:ph idx="1"/>
          </p:nvPr>
        </p:nvSpPr>
        <p:spPr/>
        <p:txBody>
          <a:bodyPr>
            <a:normAutofit lnSpcReduction="10000"/>
          </a:bodyPr>
          <a:lstStyle/>
          <a:p>
            <a:r>
              <a:rPr lang="en-US" dirty="0"/>
              <a:t>A third mix of dental stone is prepared. The stone is painted onto the wax base and prosthetic teeth using a relatively stiff brush . </a:t>
            </a:r>
          </a:p>
          <a:p>
            <a:r>
              <a:rPr lang="en-US" dirty="0"/>
              <a:t>Care is taken not to trap air bubbles around the necks of the teeth. At this stage, the middle portion of the flask is positioned and the remaining stone is vibrated into the flask.</a:t>
            </a:r>
          </a:p>
          <a:p>
            <a:r>
              <a:rPr lang="en-US" dirty="0"/>
              <a:t>The occlusal surfaces of the denture teeth are uncovered with the index finger, and the soft stone is shaped to form a concavity into which the final mix will be poured. The surface of the third layer is left slightly rough to hold the fourth layer in position. </a:t>
            </a:r>
          </a:p>
          <a:p>
            <a:r>
              <a:rPr lang="en-US" dirty="0"/>
              <a:t>Exposed stone surfaces are painted with a gypsum separating medium and soaked in supernatant dental</a:t>
            </a:r>
            <a:endParaRPr lang="en-IN" dirty="0"/>
          </a:p>
        </p:txBody>
      </p:sp>
    </p:spTree>
    <p:extLst>
      <p:ext uri="{BB962C8B-B14F-4D97-AF65-F5344CB8AC3E}">
        <p14:creationId xmlns:p14="http://schemas.microsoft.com/office/powerpoint/2010/main" val="42475369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C8C12-50B0-4AC4-9433-054CA5B9AF53}"/>
              </a:ext>
            </a:extLst>
          </p:cNvPr>
          <p:cNvSpPr>
            <a:spLocks noGrp="1"/>
          </p:cNvSpPr>
          <p:nvPr>
            <p:ph type="title"/>
          </p:nvPr>
        </p:nvSpPr>
        <p:spPr/>
        <p:txBody>
          <a:bodyPr/>
          <a:lstStyle/>
          <a:p>
            <a:r>
              <a:rPr lang="en-IN" dirty="0"/>
              <a:t>Wax elimination</a:t>
            </a:r>
          </a:p>
        </p:txBody>
      </p:sp>
      <p:sp>
        <p:nvSpPr>
          <p:cNvPr id="3" name="Content Placeholder 2">
            <a:extLst>
              <a:ext uri="{FF2B5EF4-FFF2-40B4-BE49-F238E27FC236}">
                <a16:creationId xmlns:a16="http://schemas.microsoft.com/office/drawing/2014/main" id="{CC002A3E-222C-45D7-8EFC-0CBBF25CC803}"/>
              </a:ext>
            </a:extLst>
          </p:cNvPr>
          <p:cNvSpPr>
            <a:spLocks noGrp="1"/>
          </p:cNvSpPr>
          <p:nvPr>
            <p:ph idx="1"/>
          </p:nvPr>
        </p:nvSpPr>
        <p:spPr/>
        <p:txBody>
          <a:bodyPr/>
          <a:lstStyle/>
          <a:p>
            <a:r>
              <a:rPr lang="en-US" dirty="0"/>
              <a:t>If the separating medium does not spread evenly on the stone surface or if it tends to “ball up” in certain areas, it should be suspected that wax elimination was not complete. If necessary, stone surfaces should be cleaned again</a:t>
            </a:r>
            <a:endParaRPr lang="en-IN" dirty="0"/>
          </a:p>
        </p:txBody>
      </p:sp>
    </p:spTree>
    <p:extLst>
      <p:ext uri="{BB962C8B-B14F-4D97-AF65-F5344CB8AC3E}">
        <p14:creationId xmlns:p14="http://schemas.microsoft.com/office/powerpoint/2010/main" val="10706638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1ED40-3BC9-4221-A382-3ADE79D4BCF1}"/>
              </a:ext>
            </a:extLst>
          </p:cNvPr>
          <p:cNvSpPr>
            <a:spLocks noGrp="1"/>
          </p:cNvSpPr>
          <p:nvPr>
            <p:ph type="title"/>
          </p:nvPr>
        </p:nvSpPr>
        <p:spPr/>
        <p:txBody>
          <a:bodyPr/>
          <a:lstStyle/>
          <a:p>
            <a:r>
              <a:rPr lang="en-US" dirty="0"/>
              <a:t>Packing the acrylic resin denture base</a:t>
            </a:r>
            <a:endParaRPr lang="en-IN" dirty="0"/>
          </a:p>
        </p:txBody>
      </p:sp>
      <p:sp>
        <p:nvSpPr>
          <p:cNvPr id="3" name="Content Placeholder 2">
            <a:extLst>
              <a:ext uri="{FF2B5EF4-FFF2-40B4-BE49-F238E27FC236}">
                <a16:creationId xmlns:a16="http://schemas.microsoft.com/office/drawing/2014/main" id="{CD402EB3-C92C-4D79-9FDD-7BCF1B3F18E9}"/>
              </a:ext>
            </a:extLst>
          </p:cNvPr>
          <p:cNvSpPr>
            <a:spLocks noGrp="1"/>
          </p:cNvSpPr>
          <p:nvPr>
            <p:ph idx="1"/>
          </p:nvPr>
        </p:nvSpPr>
        <p:spPr/>
        <p:txBody>
          <a:bodyPr/>
          <a:lstStyle/>
          <a:p>
            <a:r>
              <a:rPr lang="en-US" dirty="0"/>
              <a:t>If the operator chooses to characterize or stain a denture base, the coloration process should be accomplished before the bulk denture base resin is prepared. Resin stains are available in a variety of shades . </a:t>
            </a:r>
          </a:p>
          <a:p>
            <a:r>
              <a:rPr lang="en-US" dirty="0"/>
              <a:t>The polymer (</a:t>
            </a:r>
            <a:r>
              <a:rPr lang="en-US" dirty="0" err="1"/>
              <a:t>ie</a:t>
            </a:r>
            <a:r>
              <a:rPr lang="en-US" dirty="0"/>
              <a:t>, powder) is sprinkled onto the appropriate surfaces of the mold. Monomer is then applied using a fine-tipped dropper. The amount of monomer is carefully controlled so the stain will not flow from its intended location. Upon completion of this process, the flask is closed to prevent evaporation of the monomer</a:t>
            </a:r>
            <a:endParaRPr lang="en-IN" dirty="0"/>
          </a:p>
        </p:txBody>
      </p:sp>
    </p:spTree>
    <p:extLst>
      <p:ext uri="{BB962C8B-B14F-4D97-AF65-F5344CB8AC3E}">
        <p14:creationId xmlns:p14="http://schemas.microsoft.com/office/powerpoint/2010/main" val="328647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A75D8-3888-49E0-989D-908955B515D0}"/>
              </a:ext>
            </a:extLst>
          </p:cNvPr>
          <p:cNvSpPr>
            <a:spLocks noGrp="1"/>
          </p:cNvSpPr>
          <p:nvPr>
            <p:ph type="title"/>
          </p:nvPr>
        </p:nvSpPr>
        <p:spPr/>
        <p:txBody>
          <a:bodyPr/>
          <a:lstStyle/>
          <a:p>
            <a:r>
              <a:rPr lang="en-IN" dirty="0"/>
              <a:t>Processing the partial denture</a:t>
            </a:r>
          </a:p>
        </p:txBody>
      </p:sp>
      <p:sp>
        <p:nvSpPr>
          <p:cNvPr id="3" name="Content Placeholder 2">
            <a:extLst>
              <a:ext uri="{FF2B5EF4-FFF2-40B4-BE49-F238E27FC236}">
                <a16:creationId xmlns:a16="http://schemas.microsoft.com/office/drawing/2014/main" id="{07B58D56-3D45-4B64-9075-B7075C719868}"/>
              </a:ext>
            </a:extLst>
          </p:cNvPr>
          <p:cNvSpPr>
            <a:spLocks noGrp="1"/>
          </p:cNvSpPr>
          <p:nvPr>
            <p:ph idx="1"/>
          </p:nvPr>
        </p:nvSpPr>
        <p:spPr/>
        <p:txBody>
          <a:bodyPr>
            <a:normAutofit fontScale="92500"/>
          </a:bodyPr>
          <a:lstStyle/>
          <a:p>
            <a:r>
              <a:rPr lang="en-US" dirty="0"/>
              <a:t>After they have been bench cured for 1 hour, the flask and press are placed in a curing unit. If an electric unit is not available, the processing can be accomplished in any large</a:t>
            </a:r>
          </a:p>
          <a:p>
            <a:r>
              <a:rPr lang="en-US" dirty="0" err="1"/>
              <a:t>etal</a:t>
            </a:r>
            <a:r>
              <a:rPr lang="en-US" dirty="0"/>
              <a:t> container holding water. There must be enough water to completely cover the flask press to make certain that heat is being applied evenly. Heat-activated acrylic resin is processed at 74°C . Lower temperatures will not activate the resin to produce the polymerization reaction, while higher temperatures will cause polymerization to proceed too rapidly and will bring about a rapid elevation of the internal temperature of the resin.</a:t>
            </a:r>
          </a:p>
          <a:p>
            <a:r>
              <a:rPr lang="en-US" dirty="0"/>
              <a:t>This rapid rise in temperature may result in boiling of the monomer, which is one cause of porosity in denture base resins.</a:t>
            </a:r>
            <a:endParaRPr lang="en-IN" dirty="0"/>
          </a:p>
        </p:txBody>
      </p:sp>
    </p:spTree>
    <p:extLst>
      <p:ext uri="{BB962C8B-B14F-4D97-AF65-F5344CB8AC3E}">
        <p14:creationId xmlns:p14="http://schemas.microsoft.com/office/powerpoint/2010/main" val="1348062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7DC9D-454C-42EB-BB9E-00EC045E377B}"/>
              </a:ext>
            </a:extLst>
          </p:cNvPr>
          <p:cNvSpPr>
            <a:spLocks noGrp="1"/>
          </p:cNvSpPr>
          <p:nvPr>
            <p:ph type="title"/>
          </p:nvPr>
        </p:nvSpPr>
        <p:spPr/>
        <p:txBody>
          <a:bodyPr/>
          <a:lstStyle/>
          <a:p>
            <a:r>
              <a:rPr lang="en-IN" dirty="0" err="1"/>
              <a:t>Deflasking</a:t>
            </a:r>
            <a:r>
              <a:rPr lang="en-IN" dirty="0"/>
              <a:t> the partial </a:t>
            </a:r>
            <a:r>
              <a:rPr lang="en-IN" dirty="0" err="1"/>
              <a:t>dentur</a:t>
            </a:r>
            <a:endParaRPr lang="en-IN" dirty="0"/>
          </a:p>
        </p:txBody>
      </p:sp>
      <p:sp>
        <p:nvSpPr>
          <p:cNvPr id="3" name="Content Placeholder 2">
            <a:extLst>
              <a:ext uri="{FF2B5EF4-FFF2-40B4-BE49-F238E27FC236}">
                <a16:creationId xmlns:a16="http://schemas.microsoft.com/office/drawing/2014/main" id="{BC91638C-8FEB-4E8A-A322-046D30CCCC12}"/>
              </a:ext>
            </a:extLst>
          </p:cNvPr>
          <p:cNvSpPr>
            <a:spLocks noGrp="1"/>
          </p:cNvSpPr>
          <p:nvPr>
            <p:ph idx="1"/>
          </p:nvPr>
        </p:nvSpPr>
        <p:spPr/>
        <p:txBody>
          <a:bodyPr/>
          <a:lstStyle/>
          <a:p>
            <a:r>
              <a:rPr lang="en-US" dirty="0"/>
              <a:t>Recovery of a prosthesis from the denture flask requires thought and patience. The stone mold is first removed from the flask itself. In turn, the layers of investment are carefully removed. </a:t>
            </a:r>
            <a:endParaRPr lang="en-IN" dirty="0"/>
          </a:p>
        </p:txBody>
      </p:sp>
    </p:spTree>
    <p:extLst>
      <p:ext uri="{BB962C8B-B14F-4D97-AF65-F5344CB8AC3E}">
        <p14:creationId xmlns:p14="http://schemas.microsoft.com/office/powerpoint/2010/main" val="2775152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9D4C4-ABAE-7C61-1D0C-ECC2FFBD5611}"/>
              </a:ext>
            </a:extLst>
          </p:cNvPr>
          <p:cNvSpPr>
            <a:spLocks noGrp="1"/>
          </p:cNvSpPr>
          <p:nvPr>
            <p:ph type="title"/>
          </p:nvPr>
        </p:nvSpPr>
        <p:spPr/>
        <p:txBody>
          <a:bodyPr/>
          <a:lstStyle/>
          <a:p>
            <a:r>
              <a:rPr lang="en-IN" dirty="0"/>
              <a:t>Specific Learning Objective</a:t>
            </a:r>
          </a:p>
        </p:txBody>
      </p:sp>
      <p:graphicFrame>
        <p:nvGraphicFramePr>
          <p:cNvPr id="4" name="Table 4">
            <a:extLst>
              <a:ext uri="{FF2B5EF4-FFF2-40B4-BE49-F238E27FC236}">
                <a16:creationId xmlns:a16="http://schemas.microsoft.com/office/drawing/2014/main" id="{426035FB-5B4E-7991-73D8-A3E2AA139B84}"/>
              </a:ext>
            </a:extLst>
          </p:cNvPr>
          <p:cNvGraphicFramePr>
            <a:graphicFrameLocks noGrp="1"/>
          </p:cNvGraphicFramePr>
          <p:nvPr>
            <p:ph idx="1"/>
            <p:extLst>
              <p:ext uri="{D42A27DB-BD31-4B8C-83A1-F6EECF244321}">
                <p14:modId xmlns:p14="http://schemas.microsoft.com/office/powerpoint/2010/main" val="1611176562"/>
              </p:ext>
            </p:extLst>
          </p:nvPr>
        </p:nvGraphicFramePr>
        <p:xfrm>
          <a:off x="1062318" y="1289152"/>
          <a:ext cx="8960223" cy="5465508"/>
        </p:xfrm>
        <a:graphic>
          <a:graphicData uri="http://schemas.openxmlformats.org/drawingml/2006/table">
            <a:tbl>
              <a:tblPr firstRow="1" bandRow="1">
                <a:tableStyleId>{5C22544A-7EE6-4342-B048-85BDC9FD1C3A}</a:tableStyleId>
              </a:tblPr>
              <a:tblGrid>
                <a:gridCol w="4139540">
                  <a:extLst>
                    <a:ext uri="{9D8B030D-6E8A-4147-A177-3AD203B41FA5}">
                      <a16:colId xmlns:a16="http://schemas.microsoft.com/office/drawing/2014/main" val="3648860307"/>
                    </a:ext>
                  </a:extLst>
                </a:gridCol>
                <a:gridCol w="3274000">
                  <a:extLst>
                    <a:ext uri="{9D8B030D-6E8A-4147-A177-3AD203B41FA5}">
                      <a16:colId xmlns:a16="http://schemas.microsoft.com/office/drawing/2014/main" val="1967634947"/>
                    </a:ext>
                  </a:extLst>
                </a:gridCol>
                <a:gridCol w="1546683">
                  <a:extLst>
                    <a:ext uri="{9D8B030D-6E8A-4147-A177-3AD203B41FA5}">
                      <a16:colId xmlns:a16="http://schemas.microsoft.com/office/drawing/2014/main" val="3641014661"/>
                    </a:ext>
                  </a:extLst>
                </a:gridCol>
              </a:tblGrid>
              <a:tr h="1257350">
                <a:tc>
                  <a:txBody>
                    <a:bodyPr/>
                    <a:lstStyle/>
                    <a:p>
                      <a:r>
                        <a:rPr lang="en-US" dirty="0"/>
                        <a:t>Core areas</a:t>
                      </a:r>
                      <a:endParaRPr lang="en-IN" dirty="0"/>
                    </a:p>
                  </a:txBody>
                  <a:tcPr/>
                </a:tc>
                <a:tc>
                  <a:txBody>
                    <a:bodyPr/>
                    <a:lstStyle/>
                    <a:p>
                      <a:r>
                        <a:rPr lang="en-US" dirty="0"/>
                        <a:t>Domain</a:t>
                      </a:r>
                      <a:endParaRPr lang="en-IN" dirty="0"/>
                    </a:p>
                  </a:txBody>
                  <a:tcPr/>
                </a:tc>
                <a:tc>
                  <a:txBody>
                    <a:bodyPr/>
                    <a:lstStyle/>
                    <a:p>
                      <a:r>
                        <a:rPr lang="en-US" dirty="0"/>
                        <a:t>Category</a:t>
                      </a:r>
                      <a:endParaRPr lang="en-IN" dirty="0"/>
                    </a:p>
                  </a:txBody>
                  <a:tcPr/>
                </a:tc>
                <a:extLst>
                  <a:ext uri="{0D108BD9-81ED-4DB2-BD59-A6C34878D82A}">
                    <a16:rowId xmlns:a16="http://schemas.microsoft.com/office/drawing/2014/main" val="2112892538"/>
                  </a:ext>
                </a:extLst>
              </a:tr>
              <a:tr h="1967398">
                <a:tc>
                  <a:txBody>
                    <a:bodyPr/>
                    <a:lstStyle/>
                    <a:p>
                      <a:r>
                        <a:rPr lang="en-US" sz="1400" dirty="0"/>
                        <a:t>Introduction</a:t>
                      </a:r>
                    </a:p>
                    <a:p>
                      <a:r>
                        <a:rPr lang="en-IN" sz="1400" dirty="0"/>
                        <a:t>Waxing denture base contours</a:t>
                      </a:r>
                    </a:p>
                    <a:p>
                      <a:r>
                        <a:rPr lang="en-IN" sz="1400" dirty="0"/>
                        <a:t>Contouring a denture base</a:t>
                      </a:r>
                    </a:p>
                    <a:p>
                      <a:r>
                        <a:rPr lang="en-IN" sz="1400" dirty="0"/>
                        <a:t>Split-</a:t>
                      </a:r>
                      <a:r>
                        <a:rPr lang="en-IN" sz="1400" dirty="0" err="1"/>
                        <a:t>mold</a:t>
                      </a:r>
                      <a:r>
                        <a:rPr lang="en-IN" sz="1400" dirty="0"/>
                        <a:t> investing</a:t>
                      </a:r>
                    </a:p>
                    <a:p>
                      <a:r>
                        <a:rPr lang="en-IN" sz="1400" dirty="0"/>
                        <a:t>Wax elimination</a:t>
                      </a:r>
                    </a:p>
                    <a:p>
                      <a:r>
                        <a:rPr lang="en-US" sz="1400" dirty="0"/>
                        <a:t>Packing the acrylic resin denture base</a:t>
                      </a:r>
                    </a:p>
                    <a:p>
                      <a:r>
                        <a:rPr lang="en-IN" sz="1400" dirty="0"/>
                        <a:t>Processing the partial denture</a:t>
                      </a:r>
                    </a:p>
                    <a:p>
                      <a:r>
                        <a:rPr lang="en-IN" sz="1400" dirty="0" err="1"/>
                        <a:t>Deflasking</a:t>
                      </a:r>
                      <a:r>
                        <a:rPr lang="en-IN" sz="1400" dirty="0"/>
                        <a:t> the partial denture</a:t>
                      </a:r>
                    </a:p>
                    <a:p>
                      <a:endParaRPr lang="en-US" dirty="0"/>
                    </a:p>
                  </a:txBody>
                  <a:tcPr/>
                </a:tc>
                <a:tc>
                  <a:txBody>
                    <a:bodyPr/>
                    <a:lstStyle/>
                    <a:p>
                      <a:r>
                        <a:rPr lang="en-US" dirty="0"/>
                        <a:t>Cognitive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2748961076"/>
                  </a:ext>
                </a:extLst>
              </a:tr>
              <a:tr h="1128361">
                <a:tc>
                  <a:txBody>
                    <a:bodyPr/>
                    <a:lstStyle/>
                    <a:p>
                      <a:r>
                        <a:rPr lang="en-IN" dirty="0"/>
                        <a:t>Correcting processing error</a:t>
                      </a:r>
                    </a:p>
                    <a:p>
                      <a:r>
                        <a:rPr lang="en-IN" dirty="0" err="1"/>
                        <a:t>Decasting</a:t>
                      </a:r>
                      <a:r>
                        <a:rPr lang="en-IN" dirty="0"/>
                        <a:t> the partial denture</a:t>
                      </a:r>
                    </a:p>
                    <a:p>
                      <a:r>
                        <a:rPr lang="en-US" dirty="0"/>
                        <a:t>Finishing and polishing the partial denture</a:t>
                      </a:r>
                      <a:endParaRPr lang="en-IN" dirty="0"/>
                    </a:p>
                    <a:p>
                      <a:endParaRPr lang="en-IN" dirty="0"/>
                    </a:p>
                  </a:txBody>
                  <a:tcPr/>
                </a:tc>
                <a:tc>
                  <a:txBody>
                    <a:bodyPr/>
                    <a:lstStyle/>
                    <a:p>
                      <a:r>
                        <a:rPr lang="en-US" dirty="0"/>
                        <a:t>Cognitive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970306091"/>
                  </a:ext>
                </a:extLst>
              </a:tr>
              <a:tr h="473399">
                <a:tc>
                  <a:txBody>
                    <a:bodyPr/>
                    <a:lstStyle/>
                    <a:p>
                      <a:endParaRPr lang="en-IN" dirty="0"/>
                    </a:p>
                  </a:txBody>
                  <a:tcPr/>
                </a:tc>
                <a:tc>
                  <a:txBody>
                    <a:bodyPr/>
                    <a:lstStyle/>
                    <a:p>
                      <a:r>
                        <a:rPr lang="en-IN" dirty="0"/>
                        <a:t>Psychomotor</a:t>
                      </a:r>
                    </a:p>
                  </a:txBody>
                  <a:tcPr/>
                </a:tc>
                <a:tc>
                  <a:txBody>
                    <a:bodyPr/>
                    <a:lstStyle/>
                    <a:p>
                      <a:r>
                        <a:rPr lang="en-US" dirty="0"/>
                        <a:t>Must Know</a:t>
                      </a:r>
                      <a:endParaRPr lang="en-IN" dirty="0"/>
                    </a:p>
                  </a:txBody>
                  <a:tcPr/>
                </a:tc>
                <a:extLst>
                  <a:ext uri="{0D108BD9-81ED-4DB2-BD59-A6C34878D82A}">
                    <a16:rowId xmlns:a16="http://schemas.microsoft.com/office/drawing/2014/main" val="4238449484"/>
                  </a:ext>
                </a:extLst>
              </a:tr>
              <a:tr h="473399">
                <a:tc>
                  <a:txBody>
                    <a:bodyPr/>
                    <a:lstStyle/>
                    <a:p>
                      <a:r>
                        <a:rPr lang="en-US" dirty="0"/>
                        <a:t>Summary</a:t>
                      </a:r>
                      <a:endParaRPr lang="en-IN" dirty="0"/>
                    </a:p>
                  </a:txBody>
                  <a:tcPr/>
                </a:tc>
                <a:tc>
                  <a:txBody>
                    <a:bodyPr/>
                    <a:lstStyle/>
                    <a:p>
                      <a:r>
                        <a:rPr lang="en-US" dirty="0"/>
                        <a:t>Affective</a:t>
                      </a:r>
                      <a:endParaRPr lang="en-IN" dirty="0"/>
                    </a:p>
                  </a:txBody>
                  <a:tcPr/>
                </a:tc>
                <a:tc>
                  <a:txBody>
                    <a:bodyPr/>
                    <a:lstStyle/>
                    <a:p>
                      <a:r>
                        <a:rPr lang="en-US" dirty="0"/>
                        <a:t>Must Know</a:t>
                      </a:r>
                      <a:endParaRPr lang="en-IN" dirty="0"/>
                    </a:p>
                  </a:txBody>
                  <a:tcPr/>
                </a:tc>
                <a:extLst>
                  <a:ext uri="{0D108BD9-81ED-4DB2-BD59-A6C34878D82A}">
                    <a16:rowId xmlns:a16="http://schemas.microsoft.com/office/drawing/2014/main" val="3066193908"/>
                  </a:ext>
                </a:extLst>
              </a:tr>
            </a:tbl>
          </a:graphicData>
        </a:graphic>
      </p:graphicFrame>
    </p:spTree>
    <p:extLst>
      <p:ext uri="{BB962C8B-B14F-4D97-AF65-F5344CB8AC3E}">
        <p14:creationId xmlns:p14="http://schemas.microsoft.com/office/powerpoint/2010/main" val="36377287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7D862-635D-405D-A407-D134EFFB2BF5}"/>
              </a:ext>
            </a:extLst>
          </p:cNvPr>
          <p:cNvSpPr>
            <a:spLocks noGrp="1"/>
          </p:cNvSpPr>
          <p:nvPr>
            <p:ph type="title"/>
          </p:nvPr>
        </p:nvSpPr>
        <p:spPr/>
        <p:txBody>
          <a:bodyPr/>
          <a:lstStyle/>
          <a:p>
            <a:r>
              <a:rPr lang="en-US" dirty="0"/>
              <a:t>Finishing and polishing the partial denture</a:t>
            </a:r>
            <a:endParaRPr lang="en-IN" dirty="0"/>
          </a:p>
        </p:txBody>
      </p:sp>
      <p:sp>
        <p:nvSpPr>
          <p:cNvPr id="3" name="Content Placeholder 2">
            <a:extLst>
              <a:ext uri="{FF2B5EF4-FFF2-40B4-BE49-F238E27FC236}">
                <a16:creationId xmlns:a16="http://schemas.microsoft.com/office/drawing/2014/main" id="{A6B7F51C-2F75-4265-A6D6-94B22E7A74D8}"/>
              </a:ext>
            </a:extLst>
          </p:cNvPr>
          <p:cNvSpPr>
            <a:spLocks noGrp="1"/>
          </p:cNvSpPr>
          <p:nvPr>
            <p:ph idx="1"/>
          </p:nvPr>
        </p:nvSpPr>
        <p:spPr/>
        <p:txBody>
          <a:bodyPr/>
          <a:lstStyle/>
          <a:p>
            <a:r>
              <a:rPr lang="en-US" dirty="0"/>
              <a:t>There are three areas of primary concern during finishing and polishing procedures. </a:t>
            </a:r>
          </a:p>
          <a:p>
            <a:r>
              <a:rPr lang="en-US" dirty="0"/>
              <a:t>They are (1) the cameo or external surfaces of the denture base, (2) the periphery or borders of the denture base, and (3) resin-metal and resin–artificial tooth interfaces</a:t>
            </a:r>
            <a:endParaRPr lang="en-IN" dirty="0"/>
          </a:p>
        </p:txBody>
      </p:sp>
    </p:spTree>
    <p:extLst>
      <p:ext uri="{BB962C8B-B14F-4D97-AF65-F5344CB8AC3E}">
        <p14:creationId xmlns:p14="http://schemas.microsoft.com/office/powerpoint/2010/main" val="39635238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E3CA0-B5E1-449D-895A-0DB414CD5DB0}"/>
              </a:ext>
            </a:extLst>
          </p:cNvPr>
          <p:cNvSpPr>
            <a:spLocks noGrp="1"/>
          </p:cNvSpPr>
          <p:nvPr>
            <p:ph type="title"/>
          </p:nvPr>
        </p:nvSpPr>
        <p:spPr/>
        <p:txBody>
          <a:bodyPr/>
          <a:lstStyle/>
          <a:p>
            <a:r>
              <a:rPr lang="en-IN" dirty="0"/>
              <a:t>Summary</a:t>
            </a:r>
          </a:p>
        </p:txBody>
      </p:sp>
      <p:sp>
        <p:nvSpPr>
          <p:cNvPr id="3" name="Content Placeholder 2">
            <a:extLst>
              <a:ext uri="{FF2B5EF4-FFF2-40B4-BE49-F238E27FC236}">
                <a16:creationId xmlns:a16="http://schemas.microsoft.com/office/drawing/2014/main" id="{061B52C3-6FA7-4D58-9A4B-77CA2C78E2C1}"/>
              </a:ext>
            </a:extLst>
          </p:cNvPr>
          <p:cNvSpPr>
            <a:spLocks noGrp="1"/>
          </p:cNvSpPr>
          <p:nvPr>
            <p:ph idx="1"/>
          </p:nvPr>
        </p:nvSpPr>
        <p:spPr/>
        <p:txBody>
          <a:bodyPr/>
          <a:lstStyle/>
          <a:p>
            <a:r>
              <a:rPr lang="en-IN" dirty="0" err="1"/>
              <a:t>Stewert’s</a:t>
            </a:r>
            <a:r>
              <a:rPr lang="en-IN" dirty="0"/>
              <a:t> Clinical Removable Partial Prosthodontics, 4</a:t>
            </a:r>
            <a:r>
              <a:rPr lang="en-IN" baseline="30000" dirty="0"/>
              <a:t>th</a:t>
            </a:r>
            <a:r>
              <a:rPr lang="en-IN" dirty="0"/>
              <a:t> Edition</a:t>
            </a:r>
          </a:p>
          <a:p>
            <a:r>
              <a:rPr lang="en-IN" dirty="0"/>
              <a:t>Textbook of Prosthodontics, </a:t>
            </a:r>
            <a:r>
              <a:rPr lang="en-IN" dirty="0" err="1"/>
              <a:t>V.Rangarajan</a:t>
            </a:r>
            <a:r>
              <a:rPr lang="en-IN" dirty="0"/>
              <a:t> 2</a:t>
            </a:r>
            <a:r>
              <a:rPr lang="en-IN" baseline="30000" dirty="0"/>
              <a:t>nd</a:t>
            </a:r>
            <a:r>
              <a:rPr lang="en-IN" dirty="0"/>
              <a:t> Edition</a:t>
            </a:r>
          </a:p>
          <a:p>
            <a:endParaRPr lang="en-IN" dirty="0"/>
          </a:p>
        </p:txBody>
      </p:sp>
    </p:spTree>
    <p:extLst>
      <p:ext uri="{BB962C8B-B14F-4D97-AF65-F5344CB8AC3E}">
        <p14:creationId xmlns:p14="http://schemas.microsoft.com/office/powerpoint/2010/main" val="3578398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231CA-A7F4-4F37-9D40-0B9B7BEC35D1}"/>
              </a:ext>
            </a:extLst>
          </p:cNvPr>
          <p:cNvSpPr>
            <a:spLocks noGrp="1"/>
          </p:cNvSpPr>
          <p:nvPr>
            <p:ph type="title"/>
          </p:nvPr>
        </p:nvSpPr>
        <p:spPr/>
        <p:txBody>
          <a:bodyPr/>
          <a:lstStyle/>
          <a:p>
            <a:r>
              <a:rPr lang="en-IN" dirty="0"/>
              <a:t>contents</a:t>
            </a:r>
          </a:p>
        </p:txBody>
      </p:sp>
      <p:sp>
        <p:nvSpPr>
          <p:cNvPr id="3" name="Content Placeholder 2">
            <a:extLst>
              <a:ext uri="{FF2B5EF4-FFF2-40B4-BE49-F238E27FC236}">
                <a16:creationId xmlns:a16="http://schemas.microsoft.com/office/drawing/2014/main" id="{63017EBD-364A-4F8A-BA26-3981B148C06F}"/>
              </a:ext>
            </a:extLst>
          </p:cNvPr>
          <p:cNvSpPr>
            <a:spLocks noGrp="1"/>
          </p:cNvSpPr>
          <p:nvPr>
            <p:ph idx="1"/>
          </p:nvPr>
        </p:nvSpPr>
        <p:spPr/>
        <p:txBody>
          <a:bodyPr>
            <a:normAutofit fontScale="55000" lnSpcReduction="20000"/>
          </a:bodyPr>
          <a:lstStyle/>
          <a:p>
            <a:r>
              <a:rPr lang="en-IN" dirty="0"/>
              <a:t>Introduction</a:t>
            </a:r>
          </a:p>
          <a:p>
            <a:r>
              <a:rPr lang="en-IN" dirty="0"/>
              <a:t>Waxing denture base contours</a:t>
            </a:r>
          </a:p>
          <a:p>
            <a:r>
              <a:rPr lang="en-IN" dirty="0"/>
              <a:t>Contouring a denture base</a:t>
            </a:r>
          </a:p>
          <a:p>
            <a:r>
              <a:rPr lang="en-IN" dirty="0"/>
              <a:t>Split-</a:t>
            </a:r>
            <a:r>
              <a:rPr lang="en-IN" dirty="0" err="1"/>
              <a:t>mold</a:t>
            </a:r>
            <a:r>
              <a:rPr lang="en-IN" dirty="0"/>
              <a:t> investing</a:t>
            </a:r>
          </a:p>
          <a:p>
            <a:r>
              <a:rPr lang="en-IN" dirty="0"/>
              <a:t>Wax elimination</a:t>
            </a:r>
          </a:p>
          <a:p>
            <a:r>
              <a:rPr lang="en-US" dirty="0"/>
              <a:t>Packing the acrylic resin denture base</a:t>
            </a:r>
          </a:p>
          <a:p>
            <a:r>
              <a:rPr lang="en-IN" dirty="0"/>
              <a:t>Processing the partial denture</a:t>
            </a:r>
          </a:p>
          <a:p>
            <a:r>
              <a:rPr lang="en-IN" dirty="0" err="1"/>
              <a:t>Deflasking</a:t>
            </a:r>
            <a:r>
              <a:rPr lang="en-IN" dirty="0"/>
              <a:t> the partial denture</a:t>
            </a:r>
          </a:p>
          <a:p>
            <a:r>
              <a:rPr lang="en-IN" dirty="0"/>
              <a:t>Correcting processing error</a:t>
            </a:r>
          </a:p>
          <a:p>
            <a:r>
              <a:rPr lang="en-IN" dirty="0" err="1"/>
              <a:t>Decasting</a:t>
            </a:r>
            <a:r>
              <a:rPr lang="en-IN" dirty="0"/>
              <a:t> the partial denture</a:t>
            </a:r>
          </a:p>
          <a:p>
            <a:r>
              <a:rPr lang="en-US" dirty="0"/>
              <a:t>Finishing and polishing the partial denture</a:t>
            </a:r>
            <a:endParaRPr lang="en-IN" dirty="0"/>
          </a:p>
          <a:p>
            <a:r>
              <a:rPr lang="en-IN" dirty="0"/>
              <a:t>Summary</a:t>
            </a:r>
          </a:p>
          <a:p>
            <a:r>
              <a:rPr lang="en-IN" dirty="0"/>
              <a:t>Take Home message</a:t>
            </a:r>
          </a:p>
          <a:p>
            <a:r>
              <a:rPr lang="en-IN" dirty="0"/>
              <a:t>References</a:t>
            </a:r>
          </a:p>
          <a:p>
            <a:endParaRPr lang="en-IN" dirty="0"/>
          </a:p>
          <a:p>
            <a:endParaRPr lang="en-IN" dirty="0"/>
          </a:p>
          <a:p>
            <a:endParaRPr lang="en-IN" dirty="0"/>
          </a:p>
          <a:p>
            <a:endParaRPr lang="en-IN" dirty="0"/>
          </a:p>
          <a:p>
            <a:endParaRPr lang="en-IN" dirty="0"/>
          </a:p>
          <a:p>
            <a:endParaRPr lang="en-IN" dirty="0"/>
          </a:p>
        </p:txBody>
      </p:sp>
    </p:spTree>
    <p:extLst>
      <p:ext uri="{BB962C8B-B14F-4D97-AF65-F5344CB8AC3E}">
        <p14:creationId xmlns:p14="http://schemas.microsoft.com/office/powerpoint/2010/main" val="4008051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8FA7D-34E5-45C2-AF10-A7BA70CDCFD1}"/>
              </a:ext>
            </a:extLst>
          </p:cNvPr>
          <p:cNvSpPr>
            <a:spLocks noGrp="1"/>
          </p:cNvSpPr>
          <p:nvPr>
            <p:ph type="title"/>
          </p:nvPr>
        </p:nvSpPr>
        <p:spPr/>
        <p:txBody>
          <a:bodyPr/>
          <a:lstStyle/>
          <a:p>
            <a:r>
              <a:rPr lang="en-IN" dirty="0"/>
              <a:t>Waxing denture base contours</a:t>
            </a:r>
          </a:p>
        </p:txBody>
      </p:sp>
      <p:sp>
        <p:nvSpPr>
          <p:cNvPr id="3" name="Content Placeholder 2">
            <a:extLst>
              <a:ext uri="{FF2B5EF4-FFF2-40B4-BE49-F238E27FC236}">
                <a16:creationId xmlns:a16="http://schemas.microsoft.com/office/drawing/2014/main" id="{678080C2-9826-41FB-BD02-982A7294C8C3}"/>
              </a:ext>
            </a:extLst>
          </p:cNvPr>
          <p:cNvSpPr>
            <a:spLocks noGrp="1"/>
          </p:cNvSpPr>
          <p:nvPr>
            <p:ph idx="1"/>
          </p:nvPr>
        </p:nvSpPr>
        <p:spPr/>
        <p:txBody>
          <a:bodyPr/>
          <a:lstStyle/>
          <a:p>
            <a:pPr algn="just"/>
            <a:r>
              <a:rPr lang="en-US" dirty="0"/>
              <a:t>Denture base contours should be completed in such a manner that they will enhance the retention and stability of a prosthesis. </a:t>
            </a:r>
          </a:p>
          <a:p>
            <a:pPr algn="just"/>
            <a:r>
              <a:rPr lang="en-US" dirty="0"/>
              <a:t>In general, the denture base contours for a removable partial denture should be nearly identical to those used for a complete denture. </a:t>
            </a:r>
          </a:p>
          <a:p>
            <a:pPr algn="just"/>
            <a:r>
              <a:rPr lang="en-US" dirty="0"/>
              <a:t>The primary differences are encountered when the operator waxes to and around exposed portions of the metal framework.</a:t>
            </a:r>
            <a:endParaRPr lang="en-IN" dirty="0"/>
          </a:p>
        </p:txBody>
      </p:sp>
    </p:spTree>
    <p:extLst>
      <p:ext uri="{BB962C8B-B14F-4D97-AF65-F5344CB8AC3E}">
        <p14:creationId xmlns:p14="http://schemas.microsoft.com/office/powerpoint/2010/main" val="3727904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ECE68-67F9-47C3-AE6D-5420AEEEC70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22CF7A5-0F5B-4788-AB98-6B46F21D1467}"/>
              </a:ext>
            </a:extLst>
          </p:cNvPr>
          <p:cNvSpPr>
            <a:spLocks noGrp="1"/>
          </p:cNvSpPr>
          <p:nvPr>
            <p:ph idx="1"/>
          </p:nvPr>
        </p:nvSpPr>
        <p:spPr/>
        <p:txBody>
          <a:bodyPr/>
          <a:lstStyle/>
          <a:p>
            <a:r>
              <a:rPr lang="en-US" dirty="0"/>
              <a:t>The importance of well-defined external and internal finish lines becomes obvious during the waxing process.</a:t>
            </a:r>
          </a:p>
          <a:p>
            <a:r>
              <a:rPr lang="en-US" dirty="0"/>
              <a:t> If finish lines are not sharply defined, the metal-to-plastic joints will be difficult to establish and maintain. </a:t>
            </a:r>
          </a:p>
          <a:p>
            <a:r>
              <a:rPr lang="en-US" dirty="0"/>
              <a:t>Acrylic resin should never be finished to a fine edge because it lacks strength and over a period of time will separate from the metal with resulting seepage of oral fluids and discoloration of the plastic in that area</a:t>
            </a:r>
            <a:endParaRPr lang="en-IN" dirty="0"/>
          </a:p>
        </p:txBody>
      </p:sp>
    </p:spTree>
    <p:extLst>
      <p:ext uri="{BB962C8B-B14F-4D97-AF65-F5344CB8AC3E}">
        <p14:creationId xmlns:p14="http://schemas.microsoft.com/office/powerpoint/2010/main" val="15198968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7D3A8-98D9-411C-A202-B55021B6EAE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14B6442-F1A7-4FF5-AB86-28104D12C131}"/>
              </a:ext>
            </a:extLst>
          </p:cNvPr>
          <p:cNvSpPr>
            <a:spLocks noGrp="1"/>
          </p:cNvSpPr>
          <p:nvPr>
            <p:ph idx="1"/>
          </p:nvPr>
        </p:nvSpPr>
        <p:spPr/>
        <p:txBody>
          <a:bodyPr/>
          <a:lstStyle/>
          <a:p>
            <a:r>
              <a:rPr lang="en-US" dirty="0"/>
              <a:t>When waxing external finish lines, the wax should be left with sufficient bulk to allow for the loss of resin that will take place during the finishing and polishing phases. </a:t>
            </a:r>
          </a:p>
          <a:p>
            <a:r>
              <a:rPr lang="en-US" dirty="0"/>
              <a:t>The height of the resin should never be below the height of the metal.</a:t>
            </a:r>
          </a:p>
          <a:p>
            <a:r>
              <a:rPr lang="en-US" dirty="0"/>
              <a:t>On metal parts lacking a finish line, such as the approach arm of vertical projection clasps, the wax should be left thick enough so that the resin will have sufficient bulk to avoid separation and seepage. </a:t>
            </a:r>
          </a:p>
          <a:p>
            <a:r>
              <a:rPr lang="en-US" dirty="0"/>
              <a:t>Slightly roughening the metal that will be covered by resin may enhance mechanical retention of the resin</a:t>
            </a:r>
            <a:endParaRPr lang="en-IN" dirty="0"/>
          </a:p>
        </p:txBody>
      </p:sp>
    </p:spTree>
    <p:extLst>
      <p:ext uri="{BB962C8B-B14F-4D97-AF65-F5344CB8AC3E}">
        <p14:creationId xmlns:p14="http://schemas.microsoft.com/office/powerpoint/2010/main" val="2232981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7BB18-D7F1-47E9-BBE1-D08C5F9C4FFA}"/>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id="{7F8C4097-FAAC-41BE-B4B6-4E247CD397DD}"/>
              </a:ext>
            </a:extLst>
          </p:cNvPr>
          <p:cNvSpPr>
            <a:spLocks noGrp="1"/>
          </p:cNvSpPr>
          <p:nvPr>
            <p:ph idx="1"/>
          </p:nvPr>
        </p:nvSpPr>
        <p:spPr/>
        <p:txBody>
          <a:bodyPr>
            <a:normAutofit fontScale="92500" lnSpcReduction="20000"/>
          </a:bodyPr>
          <a:lstStyle/>
          <a:p>
            <a:r>
              <a:rPr lang="en-US" dirty="0"/>
              <a:t>Gingival contours should be esthetically pleasing and self-cleansing. Contours should reflect an appropriate amount of gingival recession. </a:t>
            </a:r>
          </a:p>
          <a:p>
            <a:r>
              <a:rPr lang="en-US" dirty="0"/>
              <a:t>One of the most frequent errors in waxing is failure to keep the gingival contours of the prosthesis consistent with the gingival contours of the adjacent natural teeth.</a:t>
            </a:r>
          </a:p>
          <a:p>
            <a:r>
              <a:rPr lang="en-US" dirty="0"/>
              <a:t>This is particularly critical for anterior and premolar teeth. </a:t>
            </a:r>
          </a:p>
          <a:p>
            <a:r>
              <a:rPr lang="en-US" dirty="0" err="1"/>
              <a:t>Frush</a:t>
            </a:r>
            <a:r>
              <a:rPr lang="en-US" dirty="0"/>
              <a:t> and Fisher have offered several rules for determining the height of the gingival contour at various positions.</a:t>
            </a:r>
          </a:p>
          <a:p>
            <a:r>
              <a:rPr lang="en-US" dirty="0"/>
              <a:t> For the central incisors, the gingival height should be slightly incisal to the high lip line. </a:t>
            </a:r>
          </a:p>
          <a:p>
            <a:r>
              <a:rPr lang="en-US" dirty="0"/>
              <a:t>For the lateral incisors, it should be slightly incisal to the level established for the central incisors. </a:t>
            </a:r>
            <a:endParaRPr lang="en-IN" dirty="0"/>
          </a:p>
        </p:txBody>
      </p:sp>
    </p:spTree>
    <p:extLst>
      <p:ext uri="{BB962C8B-B14F-4D97-AF65-F5344CB8AC3E}">
        <p14:creationId xmlns:p14="http://schemas.microsoft.com/office/powerpoint/2010/main" val="1943155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165FB-FEB9-42F5-B379-82787033FD1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0AFA1F3F-3DFB-4A9B-86F3-D7CEB94D49F4}"/>
              </a:ext>
            </a:extLst>
          </p:cNvPr>
          <p:cNvSpPr>
            <a:spLocks noGrp="1"/>
          </p:cNvSpPr>
          <p:nvPr>
            <p:ph idx="1"/>
          </p:nvPr>
        </p:nvSpPr>
        <p:spPr/>
        <p:txBody>
          <a:bodyPr>
            <a:normAutofit fontScale="92500" lnSpcReduction="10000"/>
          </a:bodyPr>
          <a:lstStyle/>
          <a:p>
            <a:r>
              <a:rPr lang="en-US" dirty="0"/>
              <a:t>At the premolars, the gingival height should be slightly occlusal to the level established for the canines.</a:t>
            </a:r>
          </a:p>
          <a:p>
            <a:r>
              <a:rPr lang="en-US" dirty="0"/>
              <a:t> From this point posteriorly, there should be a progression in which the clinical crowns appear slightly shorter.</a:t>
            </a:r>
          </a:p>
          <a:p>
            <a:r>
              <a:rPr lang="en-US" dirty="0"/>
              <a:t> A slight bulge should be waxed apical to the gingival margin of each posterior tooth. </a:t>
            </a:r>
          </a:p>
          <a:p>
            <a:r>
              <a:rPr lang="en-US" dirty="0"/>
              <a:t>This bulge acts as a secondary food table to help control food flow . </a:t>
            </a:r>
          </a:p>
          <a:p>
            <a:r>
              <a:rPr lang="en-US" dirty="0"/>
              <a:t>Between the gingival bulge and the periphery of the denture base, a slight concavity should be provided.</a:t>
            </a:r>
          </a:p>
          <a:p>
            <a:r>
              <a:rPr lang="en-US" dirty="0"/>
              <a:t>The soft tissues of the cheek and fibers of the buccinator often fold into this area and help maintain the position of the prosthesis</a:t>
            </a:r>
            <a:endParaRPr lang="en-IN" dirty="0"/>
          </a:p>
        </p:txBody>
      </p:sp>
    </p:spTree>
    <p:extLst>
      <p:ext uri="{BB962C8B-B14F-4D97-AF65-F5344CB8AC3E}">
        <p14:creationId xmlns:p14="http://schemas.microsoft.com/office/powerpoint/2010/main" val="42182983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0E8D6-2600-4BB0-BA33-A99DFA95C3C6}"/>
              </a:ext>
            </a:extLst>
          </p:cNvPr>
          <p:cNvSpPr>
            <a:spLocks noGrp="1"/>
          </p:cNvSpPr>
          <p:nvPr>
            <p:ph type="title"/>
          </p:nvPr>
        </p:nvSpPr>
        <p:spPr/>
        <p:txBody>
          <a:bodyPr/>
          <a:lstStyle/>
          <a:p>
            <a:r>
              <a:rPr lang="en-IN" dirty="0"/>
              <a:t>Contouring a denture bas</a:t>
            </a:r>
          </a:p>
        </p:txBody>
      </p:sp>
      <p:sp>
        <p:nvSpPr>
          <p:cNvPr id="3" name="Content Placeholder 2">
            <a:extLst>
              <a:ext uri="{FF2B5EF4-FFF2-40B4-BE49-F238E27FC236}">
                <a16:creationId xmlns:a16="http://schemas.microsoft.com/office/drawing/2014/main" id="{09A28BB4-8FD7-4CBF-9F3E-86B89D20DEDD}"/>
              </a:ext>
            </a:extLst>
          </p:cNvPr>
          <p:cNvSpPr>
            <a:spLocks noGrp="1"/>
          </p:cNvSpPr>
          <p:nvPr>
            <p:ph idx="1"/>
          </p:nvPr>
        </p:nvSpPr>
        <p:spPr/>
        <p:txBody>
          <a:bodyPr>
            <a:normAutofit fontScale="92500"/>
          </a:bodyPr>
          <a:lstStyle/>
          <a:p>
            <a:r>
              <a:rPr lang="en-US" dirty="0"/>
              <a:t>1. Make certain the artificial teeth are firmly waxed in position. </a:t>
            </a:r>
          </a:p>
          <a:p>
            <a:r>
              <a:rPr lang="en-US" dirty="0"/>
              <a:t>2. Soften small pieces of baseplate wax over a laboratory burner and mold them in position around the teeth and over the edentulous ridge. </a:t>
            </a:r>
          </a:p>
          <a:p>
            <a:r>
              <a:rPr lang="en-US" dirty="0"/>
              <a:t>Make certain they are well adapted to exposed portions of the framework.</a:t>
            </a:r>
          </a:p>
          <a:p>
            <a:r>
              <a:rPr lang="en-US" dirty="0"/>
              <a:t>This technique of forming the denture base has several advantages.</a:t>
            </a:r>
          </a:p>
          <a:p>
            <a:pPr marL="0" indent="0">
              <a:buNone/>
            </a:pPr>
            <a:r>
              <a:rPr lang="en-US" dirty="0"/>
              <a:t> • The operator can exert more control than if the wax is melted and flowed onto denture base areas.</a:t>
            </a:r>
          </a:p>
          <a:p>
            <a:pPr marL="0" indent="0">
              <a:buNone/>
            </a:pPr>
            <a:r>
              <a:rPr lang="en-US" dirty="0"/>
              <a:t> • The wax may be more accurately positioned, thereby reducing the amount of carving that must be done</a:t>
            </a:r>
            <a:endParaRPr lang="en-IN" dirty="0"/>
          </a:p>
        </p:txBody>
      </p:sp>
    </p:spTree>
    <p:extLst>
      <p:ext uri="{BB962C8B-B14F-4D97-AF65-F5344CB8AC3E}">
        <p14:creationId xmlns:p14="http://schemas.microsoft.com/office/powerpoint/2010/main" val="24292996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1270</TotalTime>
  <Words>1944</Words>
  <Application>Microsoft Office PowerPoint</Application>
  <PresentationFormat>Widescreen</PresentationFormat>
  <Paragraphs>130</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 New Roman</vt:lpstr>
      <vt:lpstr>Office Theme</vt:lpstr>
      <vt:lpstr>PowerPoint Presentation</vt:lpstr>
      <vt:lpstr>Specific Learning Objective</vt:lpstr>
      <vt:lpstr>contents</vt:lpstr>
      <vt:lpstr>Waxing denture base contours</vt:lpstr>
      <vt:lpstr>PowerPoint Presentation</vt:lpstr>
      <vt:lpstr>PowerPoint Presentation</vt:lpstr>
      <vt:lpstr>PowerPoint Presentation</vt:lpstr>
      <vt:lpstr>PowerPoint Presentation</vt:lpstr>
      <vt:lpstr>Contouring a denture bas</vt:lpstr>
      <vt:lpstr>PowerPoint Presentation</vt:lpstr>
      <vt:lpstr>Split-mold investing</vt:lpstr>
      <vt:lpstr>Preparing flasks</vt:lpstr>
      <vt:lpstr>First investment layer</vt:lpstr>
      <vt:lpstr>Second investment layer</vt:lpstr>
      <vt:lpstr>Third and fourth investment layers</vt:lpstr>
      <vt:lpstr>Wax elimination</vt:lpstr>
      <vt:lpstr>Packing the acrylic resin denture base</vt:lpstr>
      <vt:lpstr>Processing the partial denture</vt:lpstr>
      <vt:lpstr>Deflasking the partial dentur</vt:lpstr>
      <vt:lpstr>Finishing and polishing the partial denture</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19</cp:revision>
  <dcterms:created xsi:type="dcterms:W3CDTF">2022-09-26T10:11:53Z</dcterms:created>
  <dcterms:modified xsi:type="dcterms:W3CDTF">2022-09-27T07:22:34Z</dcterms:modified>
</cp:coreProperties>
</file>